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4" r:id="rId10"/>
    <p:sldId id="275" r:id="rId11"/>
    <p:sldId id="276" r:id="rId12"/>
    <p:sldId id="277" r:id="rId13"/>
    <p:sldId id="365" r:id="rId14"/>
    <p:sldId id="366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69" r:id="rId78"/>
    <p:sldId id="341" r:id="rId79"/>
    <p:sldId id="342" r:id="rId80"/>
    <p:sldId id="343" r:id="rId81"/>
    <p:sldId id="344" r:id="rId82"/>
    <p:sldId id="345" r:id="rId83"/>
    <p:sldId id="346" r:id="rId84"/>
    <p:sldId id="348" r:id="rId85"/>
    <p:sldId id="349" r:id="rId86"/>
    <p:sldId id="350" r:id="rId87"/>
    <p:sldId id="351" r:id="rId88"/>
    <p:sldId id="352" r:id="rId89"/>
    <p:sldId id="367" r:id="rId90"/>
    <p:sldId id="353" r:id="rId91"/>
    <p:sldId id="354" r:id="rId92"/>
    <p:sldId id="357" r:id="rId93"/>
    <p:sldId id="358" r:id="rId94"/>
    <p:sldId id="368" r:id="rId95"/>
    <p:sldId id="359" r:id="rId96"/>
  </p:sldIdLst>
  <p:sldSz cx="9144000" cy="5143500" type="screen16x9"/>
  <p:notesSz cx="9144000" cy="5143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8" d="100"/>
          <a:sy n="88" d="100"/>
        </p:scale>
        <p:origin x="684" y="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9125" y="154059"/>
            <a:ext cx="8545749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624125"/>
            <a:ext cx="9144000" cy="519430"/>
          </a:xfrm>
          <a:custGeom>
            <a:avLst/>
            <a:gdLst/>
            <a:ahLst/>
            <a:cxnLst/>
            <a:rect l="l" t="t" r="r" b="b"/>
            <a:pathLst>
              <a:path w="9144000" h="519429">
                <a:moveTo>
                  <a:pt x="0" y="0"/>
                </a:moveTo>
                <a:lnTo>
                  <a:pt x="9143999" y="0"/>
                </a:lnTo>
                <a:lnTo>
                  <a:pt x="9143999" y="519374"/>
                </a:lnTo>
                <a:lnTo>
                  <a:pt x="0" y="519374"/>
                </a:lnTo>
                <a:lnTo>
                  <a:pt x="0" y="0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8325" y="85107"/>
            <a:ext cx="661606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3974" y="1028880"/>
            <a:ext cx="4909185" cy="3229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99125" y="4704900"/>
            <a:ext cx="1379854" cy="309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037664" y="4713450"/>
            <a:ext cx="333375" cy="309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30.png"/><Relationship Id="rId10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30.png"/><Relationship Id="rId10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30.png"/><Relationship Id="rId10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30.png"/><Relationship Id="rId10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31" Type="http://schemas.openxmlformats.org/officeDocument/2006/relationships/image" Target="../media/image98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97.png"/><Relationship Id="rId3" Type="http://schemas.openxmlformats.org/officeDocument/2006/relationships/image" Target="../media/image70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103.png"/><Relationship Id="rId5" Type="http://schemas.openxmlformats.org/officeDocument/2006/relationships/image" Target="../media/image72.png"/><Relationship Id="rId15" Type="http://schemas.openxmlformats.org/officeDocument/2006/relationships/image" Target="../media/image105.png"/><Relationship Id="rId10" Type="http://schemas.openxmlformats.org/officeDocument/2006/relationships/image" Target="../media/image102.png"/><Relationship Id="rId4" Type="http://schemas.openxmlformats.org/officeDocument/2006/relationships/image" Target="../media/image71.png"/><Relationship Id="rId9" Type="http://schemas.openxmlformats.org/officeDocument/2006/relationships/image" Target="../media/image101.png"/><Relationship Id="rId1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97.png"/><Relationship Id="rId3" Type="http://schemas.openxmlformats.org/officeDocument/2006/relationships/image" Target="../media/image70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69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103.png"/><Relationship Id="rId5" Type="http://schemas.openxmlformats.org/officeDocument/2006/relationships/image" Target="../media/image72.png"/><Relationship Id="rId15" Type="http://schemas.openxmlformats.org/officeDocument/2006/relationships/image" Target="../media/image74.png"/><Relationship Id="rId10" Type="http://schemas.openxmlformats.org/officeDocument/2006/relationships/image" Target="../media/image102.png"/><Relationship Id="rId4" Type="http://schemas.openxmlformats.org/officeDocument/2006/relationships/image" Target="../media/image71.png"/><Relationship Id="rId9" Type="http://schemas.openxmlformats.org/officeDocument/2006/relationships/image" Target="../media/image101.png"/><Relationship Id="rId1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97.png"/><Relationship Id="rId18" Type="http://schemas.openxmlformats.org/officeDocument/2006/relationships/image" Target="../media/image98.png"/><Relationship Id="rId3" Type="http://schemas.openxmlformats.org/officeDocument/2006/relationships/image" Target="../media/image70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76.png"/><Relationship Id="rId2" Type="http://schemas.openxmlformats.org/officeDocument/2006/relationships/image" Target="../media/image69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103.png"/><Relationship Id="rId5" Type="http://schemas.openxmlformats.org/officeDocument/2006/relationships/image" Target="../media/image72.png"/><Relationship Id="rId15" Type="http://schemas.openxmlformats.org/officeDocument/2006/relationships/image" Target="../media/image77.png"/><Relationship Id="rId10" Type="http://schemas.openxmlformats.org/officeDocument/2006/relationships/image" Target="../media/image102.png"/><Relationship Id="rId4" Type="http://schemas.openxmlformats.org/officeDocument/2006/relationships/image" Target="../media/image71.png"/><Relationship Id="rId9" Type="http://schemas.openxmlformats.org/officeDocument/2006/relationships/image" Target="../media/image101.png"/><Relationship Id="rId1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hyperlink" Target="https://gist.github.com/karpathy/d4dee566867f8291f08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2.jp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jpg"/><Relationship Id="rId5" Type="http://schemas.openxmlformats.org/officeDocument/2006/relationships/image" Target="../media/image110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6.jpg"/><Relationship Id="rId4" Type="http://schemas.openxmlformats.org/officeDocument/2006/relationships/image" Target="../media/image1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s.math.columbia.edu/" TargetMode="External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stacks/stacks-project/blob/master/COPYING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28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12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11" Type="http://schemas.openxmlformats.org/officeDocument/2006/relationships/image" Target="../media/image126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8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8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8.jpg"/><Relationship Id="rId5" Type="http://schemas.openxmlformats.org/officeDocument/2006/relationships/image" Target="../media/image139.png"/><Relationship Id="rId4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38.jp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3" Type="http://schemas.openxmlformats.org/officeDocument/2006/relationships/image" Target="../media/image137.png"/><Relationship Id="rId7" Type="http://schemas.openxmlformats.org/officeDocument/2006/relationships/image" Target="../media/image27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5" Type="http://schemas.openxmlformats.org/officeDocument/2006/relationships/image" Target="../media/image140.png"/><Relationship Id="rId4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7.png"/><Relationship Id="rId7" Type="http://schemas.openxmlformats.org/officeDocument/2006/relationships/image" Target="../media/image27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5" Type="http://schemas.openxmlformats.org/officeDocument/2006/relationships/image" Target="../media/image140.png"/><Relationship Id="rId4" Type="http://schemas.openxmlformats.org/officeDocument/2006/relationships/image" Target="../media/image30.png"/><Relationship Id="rId9" Type="http://schemas.openxmlformats.org/officeDocument/2006/relationships/image" Target="../media/image138.jp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7.png"/><Relationship Id="rId7" Type="http://schemas.openxmlformats.org/officeDocument/2006/relationships/image" Target="../media/image27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5" Type="http://schemas.openxmlformats.org/officeDocument/2006/relationships/image" Target="../media/image140.png"/><Relationship Id="rId4" Type="http://schemas.openxmlformats.org/officeDocument/2006/relationships/image" Target="../media/image30.png"/><Relationship Id="rId9" Type="http://schemas.openxmlformats.org/officeDocument/2006/relationships/image" Target="../media/image138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7.png"/><Relationship Id="rId7" Type="http://schemas.openxmlformats.org/officeDocument/2006/relationships/image" Target="../media/image27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5" Type="http://schemas.openxmlformats.org/officeDocument/2006/relationships/image" Target="../media/image140.png"/><Relationship Id="rId10" Type="http://schemas.openxmlformats.org/officeDocument/2006/relationships/image" Target="../media/image138.jpg"/><Relationship Id="rId4" Type="http://schemas.openxmlformats.org/officeDocument/2006/relationships/image" Target="../media/image30.png"/><Relationship Id="rId9" Type="http://schemas.openxmlformats.org/officeDocument/2006/relationships/image" Target="../media/image14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g"/><Relationship Id="rId13" Type="http://schemas.openxmlformats.org/officeDocument/2006/relationships/hyperlink" Target="https://pixabay.com/en/cat-kitten-tree-green-summer-1647775/" TargetMode="External"/><Relationship Id="rId18" Type="http://schemas.openxmlformats.org/officeDocument/2006/relationships/hyperlink" Target="https://pixabay.com/en/giraffe-animals-wildlife-africa-2064520/" TargetMode="External"/><Relationship Id="rId3" Type="http://schemas.openxmlformats.org/officeDocument/2006/relationships/image" Target="../media/image147.jpg"/><Relationship Id="rId7" Type="http://schemas.openxmlformats.org/officeDocument/2006/relationships/image" Target="../media/image151.jpg"/><Relationship Id="rId12" Type="http://schemas.openxmlformats.org/officeDocument/2006/relationships/hyperlink" Target="https://pixabay.com/en/luggage-antique-cat-1643010/" TargetMode="External"/><Relationship Id="rId17" Type="http://schemas.openxmlformats.org/officeDocument/2006/relationships/hyperlink" Target="https://pixabay.com/en/tennis-head-ramos-vinolas-clay-934841/" TargetMode="External"/><Relationship Id="rId2" Type="http://schemas.openxmlformats.org/officeDocument/2006/relationships/image" Target="../media/image146.jpg"/><Relationship Id="rId16" Type="http://schemas.openxmlformats.org/officeDocument/2006/relationships/hyperlink" Target="https://pixabay.com/en/beach-beach-sports-blur-blurry-1853903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jpg"/><Relationship Id="rId11" Type="http://schemas.openxmlformats.org/officeDocument/2006/relationships/hyperlink" Target="https://creativecommons.org/publicdomain/zero/1.0/deed.en" TargetMode="External"/><Relationship Id="rId5" Type="http://schemas.openxmlformats.org/officeDocument/2006/relationships/image" Target="../media/image149.jpg"/><Relationship Id="rId15" Type="http://schemas.openxmlformats.org/officeDocument/2006/relationships/hyperlink" Target="https://pixabay.com/en/teddy-plush-bears-cute-teddy-bear-1623436/" TargetMode="External"/><Relationship Id="rId10" Type="http://schemas.openxmlformats.org/officeDocument/2006/relationships/hyperlink" Target="https://github.com/karpathy/neuraltalk2" TargetMode="External"/><Relationship Id="rId19" Type="http://schemas.openxmlformats.org/officeDocument/2006/relationships/hyperlink" Target="https://pixabay.com/en/moto-cross-motorbike-sports-jump-214928/" TargetMode="External"/><Relationship Id="rId4" Type="http://schemas.openxmlformats.org/officeDocument/2006/relationships/image" Target="../media/image148.jpg"/><Relationship Id="rId9" Type="http://schemas.openxmlformats.org/officeDocument/2006/relationships/image" Target="../media/image153.jpg"/><Relationship Id="rId14" Type="http://schemas.openxmlformats.org/officeDocument/2006/relationships/hyperlink" Target="https://pixabay.com/en/adorable-animal-canine-cute-dog-1849992/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publicdomain/zero/1.0/deed.en" TargetMode="External"/><Relationship Id="rId3" Type="http://schemas.openxmlformats.org/officeDocument/2006/relationships/image" Target="../media/image155.jpg"/><Relationship Id="rId7" Type="http://schemas.openxmlformats.org/officeDocument/2006/relationships/hyperlink" Target="https://github.com/karpathy/neuraltalk2" TargetMode="External"/><Relationship Id="rId12" Type="http://schemas.openxmlformats.org/officeDocument/2006/relationships/hyperlink" Target="https://pixabay.com/en/baseball-player-shortstop-infield-1045263/" TargetMode="External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jpg"/><Relationship Id="rId11" Type="http://schemas.openxmlformats.org/officeDocument/2006/relationships/hyperlink" Target="https://pixabay.com/en/spider-web-tree-branches-pattern-617769/" TargetMode="External"/><Relationship Id="rId5" Type="http://schemas.openxmlformats.org/officeDocument/2006/relationships/image" Target="../media/image157.jpg"/><Relationship Id="rId10" Type="http://schemas.openxmlformats.org/officeDocument/2006/relationships/hyperlink" Target="https://pixabay.com/en/handstand-lake-meditation-496008/" TargetMode="External"/><Relationship Id="rId4" Type="http://schemas.openxmlformats.org/officeDocument/2006/relationships/image" Target="../media/image156.jpg"/><Relationship Id="rId9" Type="http://schemas.openxmlformats.org/officeDocument/2006/relationships/hyperlink" Target="https://pixabay.com/en/woman-female-model-portrait-adult-983967/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jp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2.png"/><Relationship Id="rId4" Type="http://schemas.openxmlformats.org/officeDocument/2006/relationships/image" Target="../media/image16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61.png"/><Relationship Id="rId7" Type="http://schemas.openxmlformats.org/officeDocument/2006/relationships/image" Target="../media/image167.pn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61.png"/><Relationship Id="rId7" Type="http://schemas.openxmlformats.org/officeDocument/2006/relationships/image" Target="../media/image167.pn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72.png"/><Relationship Id="rId3" Type="http://schemas.openxmlformats.org/officeDocument/2006/relationships/image" Target="../media/image161.png"/><Relationship Id="rId7" Type="http://schemas.openxmlformats.org/officeDocument/2006/relationships/image" Target="../media/image167.png"/><Relationship Id="rId12" Type="http://schemas.openxmlformats.org/officeDocument/2006/relationships/image" Target="../media/image171.pn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72.png"/><Relationship Id="rId3" Type="http://schemas.openxmlformats.org/officeDocument/2006/relationships/image" Target="../media/image161.png"/><Relationship Id="rId7" Type="http://schemas.openxmlformats.org/officeDocument/2006/relationships/image" Target="../media/image167.png"/><Relationship Id="rId12" Type="http://schemas.openxmlformats.org/officeDocument/2006/relationships/image" Target="../media/image171.png"/><Relationship Id="rId17" Type="http://schemas.openxmlformats.org/officeDocument/2006/relationships/image" Target="../media/image173.png"/><Relationship Id="rId2" Type="http://schemas.openxmlformats.org/officeDocument/2006/relationships/image" Target="../media/image160.jp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5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jp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g"/><Relationship Id="rId13" Type="http://schemas.openxmlformats.org/officeDocument/2006/relationships/image" Target="../media/image70.png"/><Relationship Id="rId3" Type="http://schemas.openxmlformats.org/officeDocument/2006/relationships/image" Target="../media/image30.png"/><Relationship Id="rId7" Type="http://schemas.openxmlformats.org/officeDocument/2006/relationships/image" Target="../media/image187.jpg"/><Relationship Id="rId12" Type="http://schemas.openxmlformats.org/officeDocument/2006/relationships/image" Target="../media/image7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jpg"/><Relationship Id="rId11" Type="http://schemas.openxmlformats.org/officeDocument/2006/relationships/image" Target="../media/image191.png"/><Relationship Id="rId5" Type="http://schemas.openxmlformats.org/officeDocument/2006/relationships/image" Target="../media/image185.jpg"/><Relationship Id="rId10" Type="http://schemas.openxmlformats.org/officeDocument/2006/relationships/image" Target="../media/image190.jpg"/><Relationship Id="rId4" Type="http://schemas.openxmlformats.org/officeDocument/2006/relationships/image" Target="../media/image184.jpg"/><Relationship Id="rId9" Type="http://schemas.openxmlformats.org/officeDocument/2006/relationships/image" Target="../media/image189.jpg"/><Relationship Id="rId14" Type="http://schemas.openxmlformats.org/officeDocument/2006/relationships/image" Target="../media/image19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jp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29.png"/><Relationship Id="rId7" Type="http://schemas.openxmlformats.org/officeDocument/2006/relationships/image" Target="../media/image19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jpg"/><Relationship Id="rId5" Type="http://schemas.openxmlformats.org/officeDocument/2006/relationships/image" Target="../media/image19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04.jpg"/><Relationship Id="rId3" Type="http://schemas.openxmlformats.org/officeDocument/2006/relationships/image" Target="../media/image39.png"/><Relationship Id="rId7" Type="http://schemas.openxmlformats.org/officeDocument/2006/relationships/image" Target="../media/image208.png"/><Relationship Id="rId12" Type="http://schemas.openxmlformats.org/officeDocument/2006/relationships/image" Target="../media/image193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1.png"/><Relationship Id="rId5" Type="http://schemas.openxmlformats.org/officeDocument/2006/relationships/image" Target="../media/image29.png"/><Relationship Id="rId10" Type="http://schemas.openxmlformats.org/officeDocument/2006/relationships/image" Target="../media/image210.png"/><Relationship Id="rId4" Type="http://schemas.openxmlformats.org/officeDocument/2006/relationships/image" Target="../media/image183.png"/><Relationship Id="rId9" Type="http://schemas.openxmlformats.org/officeDocument/2006/relationships/image" Target="../media/image3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04.jpg"/><Relationship Id="rId3" Type="http://schemas.openxmlformats.org/officeDocument/2006/relationships/image" Target="../media/image39.png"/><Relationship Id="rId7" Type="http://schemas.openxmlformats.org/officeDocument/2006/relationships/image" Target="../media/image208.png"/><Relationship Id="rId12" Type="http://schemas.openxmlformats.org/officeDocument/2006/relationships/image" Target="../media/image193.png"/><Relationship Id="rId2" Type="http://schemas.openxmlformats.org/officeDocument/2006/relationships/image" Target="../media/image206.png"/><Relationship Id="rId16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1.png"/><Relationship Id="rId5" Type="http://schemas.openxmlformats.org/officeDocument/2006/relationships/image" Target="../media/image29.png"/><Relationship Id="rId15" Type="http://schemas.openxmlformats.org/officeDocument/2006/relationships/image" Target="../media/image212.png"/><Relationship Id="rId10" Type="http://schemas.openxmlformats.org/officeDocument/2006/relationships/image" Target="../media/image210.png"/><Relationship Id="rId4" Type="http://schemas.openxmlformats.org/officeDocument/2006/relationships/image" Target="../media/image183.png"/><Relationship Id="rId9" Type="http://schemas.openxmlformats.org/officeDocument/2006/relationships/image" Target="../media/image30.png"/><Relationship Id="rId14" Type="http://schemas.openxmlformats.org/officeDocument/2006/relationships/image" Target="../media/image19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791" y="1078741"/>
            <a:ext cx="7380605" cy="14903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2153285">
              <a:lnSpc>
                <a:spcPct val="100299"/>
              </a:lnSpc>
              <a:spcBef>
                <a:spcPts val="80"/>
              </a:spcBef>
            </a:pPr>
            <a:r>
              <a:rPr sz="4800" spc="-5" dirty="0"/>
              <a:t>Lecture 10:  </a:t>
            </a:r>
            <a:r>
              <a:rPr sz="4800" spc="-15" dirty="0"/>
              <a:t>Recurrent </a:t>
            </a:r>
            <a:r>
              <a:rPr sz="4800" spc="-55" dirty="0"/>
              <a:t>Neural</a:t>
            </a:r>
            <a:r>
              <a:rPr sz="4800" spc="-40" dirty="0"/>
              <a:t> </a:t>
            </a:r>
            <a:r>
              <a:rPr sz="4800" spc="45" dirty="0"/>
              <a:t>Networks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1571" y="47134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D940AB-7979-42E6-8DA9-95AEE16CE433}"/>
              </a:ext>
            </a:extLst>
          </p:cNvPr>
          <p:cNvSpPr/>
          <p:nvPr/>
        </p:nvSpPr>
        <p:spPr>
          <a:xfrm>
            <a:off x="2286000" y="299701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cs231n_study_AI_Robotics</a:t>
            </a:r>
          </a:p>
          <a:p>
            <a:pPr algn="ctr"/>
            <a:r>
              <a:rPr lang="en-US" altLang="ko-KR" b="1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HanDong</a:t>
            </a:r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Lim</a:t>
            </a:r>
          </a:p>
          <a:p>
            <a:pPr algn="ctr"/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2019.09.16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782" y="26437"/>
            <a:ext cx="530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Recurrent Neural</a:t>
            </a:r>
            <a:r>
              <a:rPr sz="3600" spc="-90" dirty="0"/>
              <a:t> </a:t>
            </a:r>
            <a:r>
              <a:rPr sz="3600" spc="-5" dirty="0"/>
              <a:t>Network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703151" y="3257671"/>
            <a:ext cx="420370" cy="91630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6392" y="2234454"/>
            <a:ext cx="1033780" cy="6572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8097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03151" y="970132"/>
            <a:ext cx="420370" cy="916305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72099" y="1904095"/>
            <a:ext cx="81981" cy="330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72099" y="2909909"/>
            <a:ext cx="81981" cy="3477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2033" y="2400754"/>
            <a:ext cx="522605" cy="274320"/>
          </a:xfrm>
          <a:custGeom>
            <a:avLst/>
            <a:gdLst/>
            <a:ahLst/>
            <a:cxnLst/>
            <a:rect l="l" t="t" r="r" b="b"/>
            <a:pathLst>
              <a:path w="522604" h="274319">
                <a:moveTo>
                  <a:pt x="0" y="0"/>
                </a:moveTo>
                <a:lnTo>
                  <a:pt x="28642" y="8200"/>
                </a:lnTo>
                <a:lnTo>
                  <a:pt x="69196" y="18640"/>
                </a:lnTo>
                <a:lnTo>
                  <a:pt x="118900" y="30960"/>
                </a:lnTo>
                <a:lnTo>
                  <a:pt x="174993" y="44800"/>
                </a:lnTo>
                <a:lnTo>
                  <a:pt x="234714" y="59799"/>
                </a:lnTo>
                <a:lnTo>
                  <a:pt x="295301" y="75600"/>
                </a:lnTo>
                <a:lnTo>
                  <a:pt x="353994" y="91841"/>
                </a:lnTo>
                <a:lnTo>
                  <a:pt x="408031" y="108163"/>
                </a:lnTo>
                <a:lnTo>
                  <a:pt x="454651" y="124206"/>
                </a:lnTo>
                <a:lnTo>
                  <a:pt x="491094" y="139611"/>
                </a:lnTo>
                <a:lnTo>
                  <a:pt x="522400" y="167068"/>
                </a:lnTo>
                <a:lnTo>
                  <a:pt x="508638" y="181959"/>
                </a:lnTo>
                <a:lnTo>
                  <a:pt x="472901" y="197057"/>
                </a:lnTo>
                <a:lnTo>
                  <a:pt x="420029" y="212100"/>
                </a:lnTo>
                <a:lnTo>
                  <a:pt x="354864" y="226829"/>
                </a:lnTo>
                <a:lnTo>
                  <a:pt x="282245" y="240984"/>
                </a:lnTo>
                <a:lnTo>
                  <a:pt x="235225" y="249423"/>
                </a:lnTo>
                <a:lnTo>
                  <a:pt x="188366" y="257472"/>
                </a:lnTo>
                <a:lnTo>
                  <a:pt x="142851" y="265067"/>
                </a:lnTo>
                <a:lnTo>
                  <a:pt x="99860" y="272145"/>
                </a:lnTo>
                <a:lnTo>
                  <a:pt x="89303" y="2738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26712" y="2634147"/>
            <a:ext cx="109690" cy="80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4750" y="997456"/>
            <a:ext cx="51435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20" dirty="0">
                <a:latin typeface="Arial"/>
                <a:cs typeface="Arial"/>
              </a:rPr>
              <a:t>We </a:t>
            </a:r>
            <a:r>
              <a:rPr sz="1800" dirty="0">
                <a:latin typeface="Arial"/>
                <a:cs typeface="Arial"/>
              </a:rPr>
              <a:t>can </a:t>
            </a:r>
            <a:r>
              <a:rPr sz="1800" spc="-5" dirty="0">
                <a:latin typeface="Arial"/>
                <a:cs typeface="Arial"/>
              </a:rPr>
              <a:t>process </a:t>
            </a:r>
            <a:r>
              <a:rPr sz="1800" dirty="0">
                <a:latin typeface="Arial"/>
                <a:cs typeface="Arial"/>
              </a:rPr>
              <a:t>a sequence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vectors </a:t>
            </a:r>
            <a:r>
              <a:rPr sz="1800" b="1" dirty="0">
                <a:latin typeface="Arial"/>
                <a:cs typeface="Arial"/>
              </a:rPr>
              <a:t>x </a:t>
            </a:r>
            <a:r>
              <a:rPr sz="1800" spc="-5" dirty="0">
                <a:latin typeface="Arial"/>
                <a:cs typeface="Arial"/>
              </a:rPr>
              <a:t>by  applying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recurrence </a:t>
            </a:r>
            <a:r>
              <a:rPr sz="1800" b="1" dirty="0">
                <a:latin typeface="Arial"/>
                <a:cs typeface="Arial"/>
              </a:rPr>
              <a:t>formula </a:t>
            </a:r>
            <a:r>
              <a:rPr sz="1800" spc="-5" dirty="0">
                <a:latin typeface="Arial"/>
                <a:cs typeface="Arial"/>
              </a:rPr>
              <a:t>at every time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step: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61247" y="2132316"/>
            <a:ext cx="3932243" cy="569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4399" y="2069900"/>
            <a:ext cx="621030" cy="614680"/>
          </a:xfrm>
          <a:custGeom>
            <a:avLst/>
            <a:gdLst/>
            <a:ahLst/>
            <a:cxnLst/>
            <a:rect l="l" t="t" r="r" b="b"/>
            <a:pathLst>
              <a:path w="621030" h="614680">
                <a:moveTo>
                  <a:pt x="0" y="0"/>
                </a:moveTo>
                <a:lnTo>
                  <a:pt x="620699" y="0"/>
                </a:lnTo>
                <a:lnTo>
                  <a:pt x="620699" y="614099"/>
                </a:lnTo>
                <a:lnTo>
                  <a:pt x="0" y="614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58025" y="2090549"/>
            <a:ext cx="939800" cy="614680"/>
          </a:xfrm>
          <a:custGeom>
            <a:avLst/>
            <a:gdLst/>
            <a:ahLst/>
            <a:cxnLst/>
            <a:rect l="l" t="t" r="r" b="b"/>
            <a:pathLst>
              <a:path w="939800" h="614680">
                <a:moveTo>
                  <a:pt x="0" y="0"/>
                </a:moveTo>
                <a:lnTo>
                  <a:pt x="939299" y="0"/>
                </a:lnTo>
                <a:lnTo>
                  <a:pt x="939299" y="614099"/>
                </a:lnTo>
                <a:lnTo>
                  <a:pt x="0" y="614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0449" y="2090549"/>
            <a:ext cx="549275" cy="614680"/>
          </a:xfrm>
          <a:custGeom>
            <a:avLst/>
            <a:gdLst/>
            <a:ahLst/>
            <a:cxnLst/>
            <a:rect l="l" t="t" r="r" b="b"/>
            <a:pathLst>
              <a:path w="549275" h="614680">
                <a:moveTo>
                  <a:pt x="0" y="0"/>
                </a:moveTo>
                <a:lnTo>
                  <a:pt x="548699" y="0"/>
                </a:lnTo>
                <a:lnTo>
                  <a:pt x="548699" y="614099"/>
                </a:lnTo>
                <a:lnTo>
                  <a:pt x="0" y="614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94525" y="2756408"/>
            <a:ext cx="5801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0005" algn="l"/>
                <a:tab pos="3874770" algn="l"/>
              </a:tabLst>
            </a:pPr>
            <a:r>
              <a:rPr sz="3600" spc="-7" baseline="2314" dirty="0">
                <a:solidFill>
                  <a:srgbClr val="0000FF"/>
                </a:solidFill>
                <a:latin typeface="Arial"/>
                <a:cs typeface="Arial"/>
              </a:rPr>
              <a:t>new </a:t>
            </a:r>
            <a:r>
              <a:rPr sz="3600" baseline="2314" dirty="0">
                <a:solidFill>
                  <a:srgbClr val="0000FF"/>
                </a:solidFill>
                <a:latin typeface="Arial"/>
                <a:cs typeface="Arial"/>
              </a:rPr>
              <a:t>state	</a:t>
            </a:r>
            <a:r>
              <a:rPr sz="3600" spc="-7" baseline="2314" dirty="0">
                <a:solidFill>
                  <a:srgbClr val="37761C"/>
                </a:solidFill>
                <a:latin typeface="Arial"/>
                <a:cs typeface="Arial"/>
              </a:rPr>
              <a:t>old </a:t>
            </a:r>
            <a:r>
              <a:rPr sz="3600" baseline="2314" dirty="0">
                <a:solidFill>
                  <a:srgbClr val="37761C"/>
                </a:solidFill>
                <a:latin typeface="Arial"/>
                <a:cs typeface="Arial"/>
              </a:rPr>
              <a:t>state	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input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vector</a:t>
            </a:r>
            <a:r>
              <a:rPr sz="2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57199" y="3118358"/>
            <a:ext cx="2089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some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sz="24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step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18725" y="2069900"/>
            <a:ext cx="720090" cy="614680"/>
          </a:xfrm>
          <a:custGeom>
            <a:avLst/>
            <a:gdLst/>
            <a:ahLst/>
            <a:cxnLst/>
            <a:rect l="l" t="t" r="r" b="b"/>
            <a:pathLst>
              <a:path w="720089" h="614680">
                <a:moveTo>
                  <a:pt x="0" y="0"/>
                </a:moveTo>
                <a:lnTo>
                  <a:pt x="719699" y="0"/>
                </a:lnTo>
                <a:lnTo>
                  <a:pt x="719699" y="614099"/>
                </a:lnTo>
                <a:lnTo>
                  <a:pt x="0" y="614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07125" y="3413108"/>
            <a:ext cx="256476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dirty="0">
                <a:solidFill>
                  <a:srgbClr val="9900FF"/>
                </a:solidFill>
                <a:latin typeface="Arial"/>
                <a:cs typeface="Arial"/>
              </a:rPr>
              <a:t>some</a:t>
            </a:r>
            <a:r>
              <a:rPr sz="2400" spc="-20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9900FF"/>
                </a:solidFill>
                <a:latin typeface="Arial"/>
                <a:cs typeface="Arial"/>
              </a:rPr>
              <a:t>function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9900FF"/>
                </a:solidFill>
                <a:latin typeface="Arial"/>
                <a:cs typeface="Arial"/>
              </a:rPr>
              <a:t>with parameters</a:t>
            </a:r>
            <a:r>
              <a:rPr sz="2400" spc="-90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9900FF"/>
                </a:solidFill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31374" y="2760199"/>
            <a:ext cx="171450" cy="680720"/>
          </a:xfrm>
          <a:custGeom>
            <a:avLst/>
            <a:gdLst/>
            <a:ahLst/>
            <a:cxnLst/>
            <a:rect l="l" t="t" r="r" b="b"/>
            <a:pathLst>
              <a:path w="171450" h="680720">
                <a:moveTo>
                  <a:pt x="0" y="680399"/>
                </a:moveTo>
                <a:lnTo>
                  <a:pt x="170999" y="0"/>
                </a:lnTo>
              </a:path>
            </a:pathLst>
          </a:custGeom>
          <a:ln w="9524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782" y="26437"/>
            <a:ext cx="530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Recurrent Neural</a:t>
            </a:r>
            <a:r>
              <a:rPr sz="3600" spc="-90" dirty="0"/>
              <a:t> </a:t>
            </a:r>
            <a:r>
              <a:rPr sz="3600" spc="-5" dirty="0"/>
              <a:t>Network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703151" y="3257671"/>
            <a:ext cx="420370" cy="91630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6392" y="2234454"/>
            <a:ext cx="1033780" cy="6572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8097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03151" y="970132"/>
            <a:ext cx="420370" cy="916305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72099" y="1904095"/>
            <a:ext cx="81981" cy="330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72099" y="2909909"/>
            <a:ext cx="81981" cy="3477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32033" y="2400754"/>
            <a:ext cx="522605" cy="274320"/>
          </a:xfrm>
          <a:custGeom>
            <a:avLst/>
            <a:gdLst/>
            <a:ahLst/>
            <a:cxnLst/>
            <a:rect l="l" t="t" r="r" b="b"/>
            <a:pathLst>
              <a:path w="522604" h="274319">
                <a:moveTo>
                  <a:pt x="0" y="0"/>
                </a:moveTo>
                <a:lnTo>
                  <a:pt x="28642" y="8200"/>
                </a:lnTo>
                <a:lnTo>
                  <a:pt x="69196" y="18640"/>
                </a:lnTo>
                <a:lnTo>
                  <a:pt x="118900" y="30960"/>
                </a:lnTo>
                <a:lnTo>
                  <a:pt x="174993" y="44800"/>
                </a:lnTo>
                <a:lnTo>
                  <a:pt x="234714" y="59799"/>
                </a:lnTo>
                <a:lnTo>
                  <a:pt x="295301" y="75600"/>
                </a:lnTo>
                <a:lnTo>
                  <a:pt x="353994" y="91841"/>
                </a:lnTo>
                <a:lnTo>
                  <a:pt x="408031" y="108163"/>
                </a:lnTo>
                <a:lnTo>
                  <a:pt x="454651" y="124206"/>
                </a:lnTo>
                <a:lnTo>
                  <a:pt x="491094" y="139611"/>
                </a:lnTo>
                <a:lnTo>
                  <a:pt x="522400" y="167068"/>
                </a:lnTo>
                <a:lnTo>
                  <a:pt x="508638" y="181959"/>
                </a:lnTo>
                <a:lnTo>
                  <a:pt x="472901" y="197057"/>
                </a:lnTo>
                <a:lnTo>
                  <a:pt x="420029" y="212100"/>
                </a:lnTo>
                <a:lnTo>
                  <a:pt x="354864" y="226829"/>
                </a:lnTo>
                <a:lnTo>
                  <a:pt x="282245" y="240984"/>
                </a:lnTo>
                <a:lnTo>
                  <a:pt x="235225" y="249423"/>
                </a:lnTo>
                <a:lnTo>
                  <a:pt x="188366" y="257472"/>
                </a:lnTo>
                <a:lnTo>
                  <a:pt x="142851" y="265067"/>
                </a:lnTo>
                <a:lnTo>
                  <a:pt x="99860" y="272145"/>
                </a:lnTo>
                <a:lnTo>
                  <a:pt x="89303" y="2738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26712" y="2634147"/>
            <a:ext cx="109690" cy="80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4750" y="997456"/>
            <a:ext cx="51435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20" dirty="0">
                <a:latin typeface="Arial"/>
                <a:cs typeface="Arial"/>
              </a:rPr>
              <a:t>We </a:t>
            </a:r>
            <a:r>
              <a:rPr sz="1800" dirty="0">
                <a:latin typeface="Arial"/>
                <a:cs typeface="Arial"/>
              </a:rPr>
              <a:t>can </a:t>
            </a:r>
            <a:r>
              <a:rPr sz="1800" spc="-5" dirty="0">
                <a:latin typeface="Arial"/>
                <a:cs typeface="Arial"/>
              </a:rPr>
              <a:t>process </a:t>
            </a:r>
            <a:r>
              <a:rPr sz="1800" dirty="0">
                <a:latin typeface="Arial"/>
                <a:cs typeface="Arial"/>
              </a:rPr>
              <a:t>a sequence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vectors </a:t>
            </a:r>
            <a:r>
              <a:rPr sz="1800" b="1" dirty="0">
                <a:latin typeface="Arial"/>
                <a:cs typeface="Arial"/>
              </a:rPr>
              <a:t>x </a:t>
            </a:r>
            <a:r>
              <a:rPr sz="1800" spc="-5" dirty="0">
                <a:latin typeface="Arial"/>
                <a:cs typeface="Arial"/>
              </a:rPr>
              <a:t>by  applying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recurrence </a:t>
            </a:r>
            <a:r>
              <a:rPr sz="1800" b="1" dirty="0">
                <a:latin typeface="Arial"/>
                <a:cs typeface="Arial"/>
              </a:rPr>
              <a:t>formula </a:t>
            </a:r>
            <a:r>
              <a:rPr sz="1800" spc="-5" dirty="0">
                <a:latin typeface="Arial"/>
                <a:cs typeface="Arial"/>
              </a:rPr>
              <a:t>at every time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step: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61247" y="2132316"/>
            <a:ext cx="3932243" cy="569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2100" y="3402908"/>
            <a:ext cx="5878195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Notice: the </a:t>
            </a:r>
            <a:r>
              <a:rPr sz="2400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cs typeface="Arial"/>
              </a:rPr>
              <a:t>same </a:t>
            </a:r>
            <a:r>
              <a:rPr sz="2400" spc="-5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cs typeface="Arial"/>
              </a:rPr>
              <a:t>function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and the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same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set 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of parameters are used at every time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step.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0124" y="3339974"/>
            <a:ext cx="398145" cy="86868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9275" y="2369824"/>
            <a:ext cx="979805" cy="623570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63830" rIns="0" bIns="0" rtlCol="0">
            <a:spAutoFit/>
          </a:bodyPr>
          <a:lstStyle/>
          <a:p>
            <a:pPr marL="241935">
              <a:lnSpc>
                <a:spcPct val="100000"/>
              </a:lnSpc>
              <a:spcBef>
                <a:spcPts val="129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24" y="1171075"/>
            <a:ext cx="398145" cy="868680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8184" y="2057549"/>
            <a:ext cx="81980" cy="312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8184" y="3011199"/>
            <a:ext cx="81980" cy="328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91205" y="2527499"/>
            <a:ext cx="495934" cy="259079"/>
          </a:xfrm>
          <a:custGeom>
            <a:avLst/>
            <a:gdLst/>
            <a:ahLst/>
            <a:cxnLst/>
            <a:rect l="l" t="t" r="r" b="b"/>
            <a:pathLst>
              <a:path w="495935" h="259080">
                <a:moveTo>
                  <a:pt x="0" y="0"/>
                </a:moveTo>
                <a:lnTo>
                  <a:pt x="30225" y="8592"/>
                </a:lnTo>
                <a:lnTo>
                  <a:pt x="73607" y="19675"/>
                </a:lnTo>
                <a:lnTo>
                  <a:pt x="126747" y="32804"/>
                </a:lnTo>
                <a:lnTo>
                  <a:pt x="186247" y="47538"/>
                </a:lnTo>
                <a:lnTo>
                  <a:pt x="248707" y="63434"/>
                </a:lnTo>
                <a:lnTo>
                  <a:pt x="310729" y="80048"/>
                </a:lnTo>
                <a:lnTo>
                  <a:pt x="368914" y="96938"/>
                </a:lnTo>
                <a:lnTo>
                  <a:pt x="419863" y="113662"/>
                </a:lnTo>
                <a:lnTo>
                  <a:pt x="460177" y="129775"/>
                </a:lnTo>
                <a:lnTo>
                  <a:pt x="495307" y="158403"/>
                </a:lnTo>
                <a:lnTo>
                  <a:pt x="482259" y="172522"/>
                </a:lnTo>
                <a:lnTo>
                  <a:pt x="398245" y="201100"/>
                </a:lnTo>
                <a:lnTo>
                  <a:pt x="336459" y="215065"/>
                </a:lnTo>
                <a:lnTo>
                  <a:pt x="267607" y="228486"/>
                </a:lnTo>
                <a:lnTo>
                  <a:pt x="223025" y="236487"/>
                </a:lnTo>
                <a:lnTo>
                  <a:pt x="178596" y="244118"/>
                </a:lnTo>
                <a:lnTo>
                  <a:pt x="135442" y="251320"/>
                </a:lnTo>
                <a:lnTo>
                  <a:pt x="94681" y="258031"/>
                </a:lnTo>
                <a:lnTo>
                  <a:pt x="90521" y="25871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7090" y="2745716"/>
            <a:ext cx="109679" cy="810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86975" y="2719197"/>
            <a:ext cx="4606469" cy="392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86975" y="3504860"/>
            <a:ext cx="1858270" cy="391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2595" y="26437"/>
            <a:ext cx="7135495" cy="850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(Simple) Recurrent Neural</a:t>
            </a:r>
            <a:r>
              <a:rPr sz="3600" spc="-85" dirty="0"/>
              <a:t> </a:t>
            </a:r>
            <a:r>
              <a:rPr sz="3600" spc="-5" dirty="0"/>
              <a:t>Network</a:t>
            </a:r>
            <a:endParaRPr sz="3600"/>
          </a:p>
          <a:p>
            <a:pPr marL="283210">
              <a:lnSpc>
                <a:spcPct val="100000"/>
              </a:lnSpc>
              <a:spcBef>
                <a:spcPts val="15"/>
              </a:spcBef>
            </a:pPr>
            <a:r>
              <a:rPr sz="1800" spc="-5" dirty="0"/>
              <a:t>The </a:t>
            </a:r>
            <a:r>
              <a:rPr sz="1800" dirty="0"/>
              <a:t>state consists </a:t>
            </a:r>
            <a:r>
              <a:rPr sz="1800" spc="-5" dirty="0"/>
              <a:t>of </a:t>
            </a:r>
            <a:r>
              <a:rPr sz="1800" dirty="0"/>
              <a:t>a single </a:t>
            </a:r>
            <a:r>
              <a:rPr sz="1800" i="1" dirty="0">
                <a:latin typeface="Arial"/>
                <a:cs typeface="Arial"/>
              </a:rPr>
              <a:t>“hidden” </a:t>
            </a:r>
            <a:r>
              <a:rPr sz="1800" dirty="0"/>
              <a:t>vector</a:t>
            </a:r>
            <a:r>
              <a:rPr sz="1800" spc="-25" dirty="0"/>
              <a:t> </a:t>
            </a:r>
            <a:r>
              <a:rPr sz="1800" b="1" dirty="0">
                <a:latin typeface="Arial"/>
                <a:cs typeface="Arial"/>
              </a:rPr>
              <a:t>h</a:t>
            </a:r>
            <a:r>
              <a:rPr sz="1800" dirty="0"/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51299" y="1407139"/>
            <a:ext cx="3006055" cy="4353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82600" y="2039174"/>
            <a:ext cx="0" cy="377190"/>
          </a:xfrm>
          <a:custGeom>
            <a:avLst/>
            <a:gdLst/>
            <a:ahLst/>
            <a:cxnLst/>
            <a:rect l="l" t="t" r="r" b="b"/>
            <a:pathLst>
              <a:path h="377189">
                <a:moveTo>
                  <a:pt x="0" y="0"/>
                </a:moveTo>
                <a:lnTo>
                  <a:pt x="0" y="3766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6867" y="241582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5"/>
                </a:moveTo>
                <a:lnTo>
                  <a:pt x="0" y="0"/>
                </a:lnTo>
                <a:lnTo>
                  <a:pt x="31465" y="0"/>
                </a:lnTo>
                <a:lnTo>
                  <a:pt x="15732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66867" y="241582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5"/>
                </a:lnTo>
                <a:lnTo>
                  <a:pt x="31465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566000" y="4062288"/>
            <a:ext cx="31502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Sometimes </a:t>
            </a:r>
            <a:r>
              <a:rPr sz="1400" dirty="0">
                <a:latin typeface="Arial"/>
                <a:cs typeface="Arial"/>
              </a:rPr>
              <a:t>called a </a:t>
            </a:r>
            <a:r>
              <a:rPr sz="1400" spc="-20" dirty="0">
                <a:latin typeface="Arial"/>
                <a:cs typeface="Arial"/>
              </a:rPr>
              <a:t>“Vanilla </a:t>
            </a:r>
            <a:r>
              <a:rPr sz="1400" spc="-5" dirty="0">
                <a:latin typeface="Arial"/>
                <a:cs typeface="Arial"/>
              </a:rPr>
              <a:t>RNN” or an  </a:t>
            </a:r>
            <a:r>
              <a:rPr sz="1400" dirty="0">
                <a:latin typeface="Arial"/>
                <a:cs typeface="Arial"/>
              </a:rPr>
              <a:t>“Elman </a:t>
            </a:r>
            <a:r>
              <a:rPr sz="1400" spc="-5" dirty="0">
                <a:latin typeface="Arial"/>
                <a:cs typeface="Arial"/>
              </a:rPr>
              <a:t>RNN” after Prof. </a:t>
            </a:r>
            <a:r>
              <a:rPr sz="1400" spc="-10" dirty="0">
                <a:latin typeface="Arial"/>
                <a:cs typeface="Arial"/>
              </a:rPr>
              <a:t>Jeffrey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Elman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E9984-AC0F-4EF1-807C-1015089D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25" y="85107"/>
            <a:ext cx="6616065" cy="369332"/>
          </a:xfrm>
        </p:spPr>
        <p:txBody>
          <a:bodyPr/>
          <a:lstStyle/>
          <a:p>
            <a:r>
              <a:rPr lang="en-US" altLang="ko-KR" dirty="0"/>
              <a:t>Why tanh not sigmoid?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D02773-F152-46B4-9D23-A62CB15CB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53174"/>
            <a:ext cx="2486025" cy="504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7137D9-B2C9-4195-B124-569DEE74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28750"/>
            <a:ext cx="3733800" cy="24299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223E97-C32C-4DB2-AF8E-4CCF8DCFF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504950"/>
            <a:ext cx="3733800" cy="2434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587A50-8CC7-48BF-A25F-BC8930AB9CD6}"/>
              </a:ext>
            </a:extLst>
          </p:cNvPr>
          <p:cNvSpPr txBox="1"/>
          <p:nvPr/>
        </p:nvSpPr>
        <p:spPr>
          <a:xfrm>
            <a:off x="762000" y="3916573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Constant scaling, </a:t>
            </a:r>
            <a:r>
              <a:rPr lang="ko-KR" altLang="en-US" dirty="0"/>
              <a:t>혹은 </a:t>
            </a:r>
            <a:r>
              <a:rPr lang="en-US" altLang="ko-KR" dirty="0"/>
              <a:t>learning</a:t>
            </a:r>
            <a:r>
              <a:rPr lang="ko-KR" altLang="en-US" dirty="0"/>
              <a:t> </a:t>
            </a:r>
            <a:r>
              <a:rPr lang="en-US" altLang="ko-KR" dirty="0"/>
              <a:t>rate</a:t>
            </a:r>
            <a:r>
              <a:rPr lang="ko-KR" altLang="en-US" dirty="0"/>
              <a:t>으로 조정 가능하므로 어떻게 생각해보면 중요한 문제가 아닐 수도 있다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060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9E6F6A-B1DA-4E80-A009-35703FBE0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425" y="1252740"/>
            <a:ext cx="4981575" cy="304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1CF752-D155-4554-A15C-58882CCC8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1950"/>
            <a:ext cx="2171700" cy="8204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5550EF-ADF3-4013-AF8C-F037EA3D7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8" y="1276350"/>
            <a:ext cx="412527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2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7749" y="2151475"/>
            <a:ext cx="396240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1163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8275" y="2151475"/>
            <a:ext cx="396240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6675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25685" y="2814224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43749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2163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04338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4369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</a:t>
            </a:r>
            <a:r>
              <a:rPr sz="2800" spc="-90" dirty="0"/>
              <a:t> </a:t>
            </a:r>
            <a:r>
              <a:rPr sz="2800" spc="-5" dirty="0"/>
              <a:t>Graph</a:t>
            </a:r>
            <a:endParaRPr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7749" y="2151475"/>
            <a:ext cx="396240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1163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8275" y="2151475"/>
            <a:ext cx="396240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6675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25685" y="2814224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43749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2163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04338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81682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8772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24275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47187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06197" y="2814224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12682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84857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449037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4369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</a:t>
            </a:r>
            <a:r>
              <a:rPr sz="2800" spc="-90" dirty="0"/>
              <a:t> </a:t>
            </a:r>
            <a:r>
              <a:rPr sz="2800" spc="-5" dirty="0"/>
              <a:t>Graph</a:t>
            </a:r>
            <a:endParaRPr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7749" y="2151475"/>
            <a:ext cx="396240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1163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8275" y="2151475"/>
            <a:ext cx="396240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6675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25685" y="2814224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43749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2163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04338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81682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8772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24275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47187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06197" y="2814224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12682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84857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062201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89298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29550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27700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86709" y="2814224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34472" y="2499584"/>
            <a:ext cx="309275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93201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65376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14998" y="2499584"/>
            <a:ext cx="293076" cy="819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761100" y="2128565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49037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4369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</a:t>
            </a:r>
            <a:r>
              <a:rPr sz="2800" spc="-90" dirty="0"/>
              <a:t> </a:t>
            </a:r>
            <a:r>
              <a:rPr sz="2800" spc="-5" dirty="0"/>
              <a:t>Graph</a:t>
            </a:r>
            <a:endParaRPr sz="2800"/>
          </a:p>
        </p:txBody>
      </p:sp>
      <p:sp>
        <p:nvSpPr>
          <p:cNvPr id="30" name="object 30"/>
          <p:cNvSpPr txBox="1"/>
          <p:nvPr/>
        </p:nvSpPr>
        <p:spPr>
          <a:xfrm>
            <a:off x="7728849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32999" y="2499584"/>
            <a:ext cx="293075" cy="81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7749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40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7749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40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1703" y="2380618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1163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8275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39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275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39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82228" y="2380618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6675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5685" y="2814224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43749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32163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04338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381682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08772" y="2151475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0" y="0"/>
                </a:moveTo>
                <a:lnTo>
                  <a:pt x="425699" y="0"/>
                </a:lnTo>
                <a:lnTo>
                  <a:pt x="4256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08772" y="2151475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24275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47187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06197" y="2814224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12682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84857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062201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89298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29550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27700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86709" y="2814224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34472" y="2499584"/>
            <a:ext cx="309275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93201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5376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14998" y="2499584"/>
            <a:ext cx="293076" cy="819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761100" y="2128565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449037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8294" y="3578645"/>
            <a:ext cx="531495" cy="510540"/>
          </a:xfrm>
          <a:custGeom>
            <a:avLst/>
            <a:gdLst/>
            <a:ahLst/>
            <a:cxnLst/>
            <a:rect l="l" t="t" r="r" b="b"/>
            <a:pathLst>
              <a:path w="531494" h="510539">
                <a:moveTo>
                  <a:pt x="0" y="0"/>
                </a:moveTo>
                <a:lnTo>
                  <a:pt x="530999" y="0"/>
                </a:lnTo>
                <a:lnTo>
                  <a:pt x="530999" y="510299"/>
                </a:lnTo>
                <a:lnTo>
                  <a:pt x="0" y="5102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8294" y="3578645"/>
            <a:ext cx="531495" cy="510540"/>
          </a:xfrm>
          <a:custGeom>
            <a:avLst/>
            <a:gdLst/>
            <a:ahLst/>
            <a:cxnLst/>
            <a:rect l="l" t="t" r="r" b="b"/>
            <a:pathLst>
              <a:path w="531494" h="510539">
                <a:moveTo>
                  <a:pt x="0" y="0"/>
                </a:moveTo>
                <a:lnTo>
                  <a:pt x="530999" y="0"/>
                </a:lnTo>
                <a:lnTo>
                  <a:pt x="530999" y="510299"/>
                </a:lnTo>
                <a:lnTo>
                  <a:pt x="0" y="510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61319" y="36279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53794" y="2891565"/>
            <a:ext cx="2342515" cy="1485900"/>
          </a:xfrm>
          <a:custGeom>
            <a:avLst/>
            <a:gdLst/>
            <a:ahLst/>
            <a:cxnLst/>
            <a:rect l="l" t="t" r="r" b="b"/>
            <a:pathLst>
              <a:path w="2342515" h="1485900">
                <a:moveTo>
                  <a:pt x="0" y="1197379"/>
                </a:moveTo>
                <a:lnTo>
                  <a:pt x="20923" y="1242301"/>
                </a:lnTo>
                <a:lnTo>
                  <a:pt x="56629" y="1276512"/>
                </a:lnTo>
                <a:lnTo>
                  <a:pt x="108072" y="1312396"/>
                </a:lnTo>
                <a:lnTo>
                  <a:pt x="173822" y="1348464"/>
                </a:lnTo>
                <a:lnTo>
                  <a:pt x="211614" y="1366101"/>
                </a:lnTo>
                <a:lnTo>
                  <a:pt x="252447" y="1383225"/>
                </a:lnTo>
                <a:lnTo>
                  <a:pt x="296141" y="1399650"/>
                </a:lnTo>
                <a:lnTo>
                  <a:pt x="342518" y="1415189"/>
                </a:lnTo>
                <a:lnTo>
                  <a:pt x="391398" y="1429658"/>
                </a:lnTo>
                <a:lnTo>
                  <a:pt x="442602" y="1442868"/>
                </a:lnTo>
                <a:lnTo>
                  <a:pt x="495953" y="1454634"/>
                </a:lnTo>
                <a:lnTo>
                  <a:pt x="551271" y="1464770"/>
                </a:lnTo>
                <a:lnTo>
                  <a:pt x="608377" y="1473090"/>
                </a:lnTo>
                <a:lnTo>
                  <a:pt x="667093" y="1479407"/>
                </a:lnTo>
                <a:lnTo>
                  <a:pt x="727239" y="1483535"/>
                </a:lnTo>
                <a:lnTo>
                  <a:pt x="788637" y="1485288"/>
                </a:lnTo>
                <a:lnTo>
                  <a:pt x="851109" y="1484480"/>
                </a:lnTo>
                <a:lnTo>
                  <a:pt x="914474" y="1480924"/>
                </a:lnTo>
                <a:lnTo>
                  <a:pt x="978554" y="1474435"/>
                </a:lnTo>
                <a:lnTo>
                  <a:pt x="1043171" y="1464825"/>
                </a:lnTo>
                <a:lnTo>
                  <a:pt x="1108146" y="1451909"/>
                </a:lnTo>
                <a:lnTo>
                  <a:pt x="1173300" y="1435501"/>
                </a:lnTo>
                <a:lnTo>
                  <a:pt x="1217289" y="1422371"/>
                </a:lnTo>
                <a:lnTo>
                  <a:pt x="1261224" y="1407591"/>
                </a:lnTo>
                <a:lnTo>
                  <a:pt x="1305048" y="1391189"/>
                </a:lnTo>
                <a:lnTo>
                  <a:pt x="1348708" y="1373190"/>
                </a:lnTo>
                <a:lnTo>
                  <a:pt x="1392148" y="1353621"/>
                </a:lnTo>
                <a:lnTo>
                  <a:pt x="1435312" y="1332509"/>
                </a:lnTo>
                <a:lnTo>
                  <a:pt x="1478147" y="1309879"/>
                </a:lnTo>
                <a:lnTo>
                  <a:pt x="1520596" y="1285760"/>
                </a:lnTo>
                <a:lnTo>
                  <a:pt x="1562606" y="1260176"/>
                </a:lnTo>
                <a:lnTo>
                  <a:pt x="1604121" y="1233155"/>
                </a:lnTo>
                <a:lnTo>
                  <a:pt x="1645085" y="1204723"/>
                </a:lnTo>
                <a:lnTo>
                  <a:pt x="1685445" y="1174908"/>
                </a:lnTo>
                <a:lnTo>
                  <a:pt x="1725145" y="1143734"/>
                </a:lnTo>
                <a:lnTo>
                  <a:pt x="1764129" y="1111229"/>
                </a:lnTo>
                <a:lnTo>
                  <a:pt x="1802344" y="1077420"/>
                </a:lnTo>
                <a:lnTo>
                  <a:pt x="1839734" y="1042332"/>
                </a:lnTo>
                <a:lnTo>
                  <a:pt x="1876244" y="1005993"/>
                </a:lnTo>
                <a:lnTo>
                  <a:pt x="1911819" y="968429"/>
                </a:lnTo>
                <a:lnTo>
                  <a:pt x="1946403" y="929666"/>
                </a:lnTo>
                <a:lnTo>
                  <a:pt x="1979943" y="889731"/>
                </a:lnTo>
                <a:lnTo>
                  <a:pt x="2009481" y="852433"/>
                </a:lnTo>
                <a:lnTo>
                  <a:pt x="2038068" y="814207"/>
                </a:lnTo>
                <a:lnTo>
                  <a:pt x="2065664" y="775074"/>
                </a:lnTo>
                <a:lnTo>
                  <a:pt x="2092227" y="735055"/>
                </a:lnTo>
                <a:lnTo>
                  <a:pt x="2117715" y="694169"/>
                </a:lnTo>
                <a:lnTo>
                  <a:pt x="2142087" y="652436"/>
                </a:lnTo>
                <a:lnTo>
                  <a:pt x="2165303" y="609875"/>
                </a:lnTo>
                <a:lnTo>
                  <a:pt x="2187320" y="566508"/>
                </a:lnTo>
                <a:lnTo>
                  <a:pt x="2208098" y="522353"/>
                </a:lnTo>
                <a:lnTo>
                  <a:pt x="2227595" y="477431"/>
                </a:lnTo>
                <a:lnTo>
                  <a:pt x="2245769" y="431762"/>
                </a:lnTo>
                <a:lnTo>
                  <a:pt x="2264184" y="380687"/>
                </a:lnTo>
                <a:lnTo>
                  <a:pt x="2280895" y="328758"/>
                </a:lnTo>
                <a:lnTo>
                  <a:pt x="2295845" y="276002"/>
                </a:lnTo>
                <a:lnTo>
                  <a:pt x="2308981" y="222445"/>
                </a:lnTo>
                <a:lnTo>
                  <a:pt x="2320246" y="168114"/>
                </a:lnTo>
                <a:lnTo>
                  <a:pt x="2331615" y="99153"/>
                </a:lnTo>
                <a:lnTo>
                  <a:pt x="2339868" y="29075"/>
                </a:lnTo>
                <a:lnTo>
                  <a:pt x="2342138" y="2519"/>
                </a:lnTo>
                <a:lnTo>
                  <a:pt x="234232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55150" y="2795649"/>
            <a:ext cx="81936" cy="1066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53794" y="2919900"/>
            <a:ext cx="643255" cy="659130"/>
          </a:xfrm>
          <a:custGeom>
            <a:avLst/>
            <a:gdLst/>
            <a:ahLst/>
            <a:cxnLst/>
            <a:rect l="l" t="t" r="r" b="b"/>
            <a:pathLst>
              <a:path w="643255" h="659129">
                <a:moveTo>
                  <a:pt x="0" y="658744"/>
                </a:moveTo>
                <a:lnTo>
                  <a:pt x="3992" y="608493"/>
                </a:lnTo>
                <a:lnTo>
                  <a:pt x="15469" y="562586"/>
                </a:lnTo>
                <a:lnTo>
                  <a:pt x="33684" y="520590"/>
                </a:lnTo>
                <a:lnTo>
                  <a:pt x="57886" y="482069"/>
                </a:lnTo>
                <a:lnTo>
                  <a:pt x="87329" y="446589"/>
                </a:lnTo>
                <a:lnTo>
                  <a:pt x="121262" y="413715"/>
                </a:lnTo>
                <a:lnTo>
                  <a:pt x="158938" y="383014"/>
                </a:lnTo>
                <a:lnTo>
                  <a:pt x="199609" y="354051"/>
                </a:lnTo>
                <a:lnTo>
                  <a:pt x="242525" y="326391"/>
                </a:lnTo>
                <a:lnTo>
                  <a:pt x="286938" y="299600"/>
                </a:lnTo>
                <a:lnTo>
                  <a:pt x="332099" y="273244"/>
                </a:lnTo>
                <a:lnTo>
                  <a:pt x="381748" y="244235"/>
                </a:lnTo>
                <a:lnTo>
                  <a:pt x="430401" y="214648"/>
                </a:lnTo>
                <a:lnTo>
                  <a:pt x="477061" y="183904"/>
                </a:lnTo>
                <a:lnTo>
                  <a:pt x="520732" y="151426"/>
                </a:lnTo>
                <a:lnTo>
                  <a:pt x="560418" y="116635"/>
                </a:lnTo>
                <a:lnTo>
                  <a:pt x="602904" y="69012"/>
                </a:lnTo>
                <a:lnTo>
                  <a:pt x="635660" y="15742"/>
                </a:lnTo>
                <a:lnTo>
                  <a:pt x="642100" y="1410"/>
                </a:lnTo>
                <a:lnTo>
                  <a:pt x="64267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56044" y="2825471"/>
            <a:ext cx="80855" cy="109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3794" y="2891446"/>
            <a:ext cx="4020820" cy="1547495"/>
          </a:xfrm>
          <a:custGeom>
            <a:avLst/>
            <a:gdLst/>
            <a:ahLst/>
            <a:cxnLst/>
            <a:rect l="l" t="t" r="r" b="b"/>
            <a:pathLst>
              <a:path w="4020820" h="1547495">
                <a:moveTo>
                  <a:pt x="0" y="1197498"/>
                </a:moveTo>
                <a:lnTo>
                  <a:pt x="24205" y="1242484"/>
                </a:lnTo>
                <a:lnTo>
                  <a:pt x="53611" y="1267119"/>
                </a:lnTo>
                <a:lnTo>
                  <a:pt x="93796" y="1292698"/>
                </a:lnTo>
                <a:lnTo>
                  <a:pt x="144193" y="1318859"/>
                </a:lnTo>
                <a:lnTo>
                  <a:pt x="204234" y="1345239"/>
                </a:lnTo>
                <a:lnTo>
                  <a:pt x="273352" y="1371475"/>
                </a:lnTo>
                <a:lnTo>
                  <a:pt x="311138" y="1384426"/>
                </a:lnTo>
                <a:lnTo>
                  <a:pt x="350980" y="1397205"/>
                </a:lnTo>
                <a:lnTo>
                  <a:pt x="392808" y="1409767"/>
                </a:lnTo>
                <a:lnTo>
                  <a:pt x="436551" y="1422066"/>
                </a:lnTo>
                <a:lnTo>
                  <a:pt x="482137" y="1434057"/>
                </a:lnTo>
                <a:lnTo>
                  <a:pt x="529496" y="1445694"/>
                </a:lnTo>
                <a:lnTo>
                  <a:pt x="578557" y="1456933"/>
                </a:lnTo>
                <a:lnTo>
                  <a:pt x="629250" y="1467729"/>
                </a:lnTo>
                <a:lnTo>
                  <a:pt x="681502" y="1478034"/>
                </a:lnTo>
                <a:lnTo>
                  <a:pt x="735243" y="1487805"/>
                </a:lnTo>
                <a:lnTo>
                  <a:pt x="790403" y="1496997"/>
                </a:lnTo>
                <a:lnTo>
                  <a:pt x="846910" y="1505562"/>
                </a:lnTo>
                <a:lnTo>
                  <a:pt x="904694" y="1513458"/>
                </a:lnTo>
                <a:lnTo>
                  <a:pt x="963683" y="1520637"/>
                </a:lnTo>
                <a:lnTo>
                  <a:pt x="1023807" y="1527055"/>
                </a:lnTo>
                <a:lnTo>
                  <a:pt x="1084995" y="1532666"/>
                </a:lnTo>
                <a:lnTo>
                  <a:pt x="1147175" y="1537425"/>
                </a:lnTo>
                <a:lnTo>
                  <a:pt x="1210278" y="1541287"/>
                </a:lnTo>
                <a:lnTo>
                  <a:pt x="1274231" y="1544206"/>
                </a:lnTo>
                <a:lnTo>
                  <a:pt x="1338964" y="1546137"/>
                </a:lnTo>
                <a:lnTo>
                  <a:pt x="1404407" y="1547035"/>
                </a:lnTo>
                <a:lnTo>
                  <a:pt x="1470487" y="1546854"/>
                </a:lnTo>
                <a:lnTo>
                  <a:pt x="1537135" y="1545549"/>
                </a:lnTo>
                <a:lnTo>
                  <a:pt x="1604280" y="1543075"/>
                </a:lnTo>
                <a:lnTo>
                  <a:pt x="1671850" y="1539386"/>
                </a:lnTo>
                <a:lnTo>
                  <a:pt x="1739774" y="1534437"/>
                </a:lnTo>
                <a:lnTo>
                  <a:pt x="1807982" y="1528182"/>
                </a:lnTo>
                <a:lnTo>
                  <a:pt x="1876403" y="1520577"/>
                </a:lnTo>
                <a:lnTo>
                  <a:pt x="1944966" y="1511576"/>
                </a:lnTo>
                <a:lnTo>
                  <a:pt x="2013600" y="1501133"/>
                </a:lnTo>
                <a:lnTo>
                  <a:pt x="2063935" y="1492538"/>
                </a:lnTo>
                <a:lnTo>
                  <a:pt x="2114242" y="1483151"/>
                </a:lnTo>
                <a:lnTo>
                  <a:pt x="2164494" y="1472982"/>
                </a:lnTo>
                <a:lnTo>
                  <a:pt x="2214661" y="1462041"/>
                </a:lnTo>
                <a:lnTo>
                  <a:pt x="2264717" y="1450334"/>
                </a:lnTo>
                <a:lnTo>
                  <a:pt x="2314633" y="1437873"/>
                </a:lnTo>
                <a:lnTo>
                  <a:pt x="2364381" y="1424664"/>
                </a:lnTo>
                <a:lnTo>
                  <a:pt x="2413933" y="1410717"/>
                </a:lnTo>
                <a:lnTo>
                  <a:pt x="2463262" y="1396041"/>
                </a:lnTo>
                <a:lnTo>
                  <a:pt x="2512338" y="1380644"/>
                </a:lnTo>
                <a:lnTo>
                  <a:pt x="2561136" y="1364535"/>
                </a:lnTo>
                <a:lnTo>
                  <a:pt x="2609625" y="1347723"/>
                </a:lnTo>
                <a:lnTo>
                  <a:pt x="2657779" y="1330217"/>
                </a:lnTo>
                <a:lnTo>
                  <a:pt x="2705569" y="1312026"/>
                </a:lnTo>
                <a:lnTo>
                  <a:pt x="2752968" y="1293158"/>
                </a:lnTo>
                <a:lnTo>
                  <a:pt x="2799948" y="1273622"/>
                </a:lnTo>
                <a:lnTo>
                  <a:pt x="2846480" y="1253426"/>
                </a:lnTo>
                <a:lnTo>
                  <a:pt x="2892536" y="1232580"/>
                </a:lnTo>
                <a:lnTo>
                  <a:pt x="2938089" y="1211093"/>
                </a:lnTo>
                <a:lnTo>
                  <a:pt x="2983111" y="1188973"/>
                </a:lnTo>
                <a:lnTo>
                  <a:pt x="3027573" y="1166228"/>
                </a:lnTo>
                <a:lnTo>
                  <a:pt x="3071448" y="1142868"/>
                </a:lnTo>
                <a:lnTo>
                  <a:pt x="3114708" y="1118902"/>
                </a:lnTo>
                <a:lnTo>
                  <a:pt x="3157324" y="1094338"/>
                </a:lnTo>
                <a:lnTo>
                  <a:pt x="3199270" y="1069185"/>
                </a:lnTo>
                <a:lnTo>
                  <a:pt x="3240516" y="1043451"/>
                </a:lnTo>
                <a:lnTo>
                  <a:pt x="3281035" y="1017147"/>
                </a:lnTo>
                <a:lnTo>
                  <a:pt x="3320799" y="990279"/>
                </a:lnTo>
                <a:lnTo>
                  <a:pt x="3359780" y="962858"/>
                </a:lnTo>
                <a:lnTo>
                  <a:pt x="3397950" y="934891"/>
                </a:lnTo>
                <a:lnTo>
                  <a:pt x="3440947" y="901956"/>
                </a:lnTo>
                <a:lnTo>
                  <a:pt x="3482785" y="868320"/>
                </a:lnTo>
                <a:lnTo>
                  <a:pt x="3523420" y="833997"/>
                </a:lnTo>
                <a:lnTo>
                  <a:pt x="3562809" y="799000"/>
                </a:lnTo>
                <a:lnTo>
                  <a:pt x="3600909" y="763343"/>
                </a:lnTo>
                <a:lnTo>
                  <a:pt x="3637677" y="727040"/>
                </a:lnTo>
                <a:lnTo>
                  <a:pt x="3673071" y="690103"/>
                </a:lnTo>
                <a:lnTo>
                  <a:pt x="3707047" y="652546"/>
                </a:lnTo>
                <a:lnTo>
                  <a:pt x="3739562" y="614383"/>
                </a:lnTo>
                <a:lnTo>
                  <a:pt x="3770573" y="575627"/>
                </a:lnTo>
                <a:lnTo>
                  <a:pt x="3800038" y="536292"/>
                </a:lnTo>
                <a:lnTo>
                  <a:pt x="3827913" y="496390"/>
                </a:lnTo>
                <a:lnTo>
                  <a:pt x="3854156" y="455937"/>
                </a:lnTo>
                <a:lnTo>
                  <a:pt x="3880693" y="411504"/>
                </a:lnTo>
                <a:lnTo>
                  <a:pt x="3905209" y="366456"/>
                </a:lnTo>
                <a:lnTo>
                  <a:pt x="3927650" y="320810"/>
                </a:lnTo>
                <a:lnTo>
                  <a:pt x="3947961" y="274582"/>
                </a:lnTo>
                <a:lnTo>
                  <a:pt x="3966086" y="227791"/>
                </a:lnTo>
                <a:lnTo>
                  <a:pt x="3981972" y="180453"/>
                </a:lnTo>
                <a:lnTo>
                  <a:pt x="4001483" y="108457"/>
                </a:lnTo>
                <a:lnTo>
                  <a:pt x="4015647" y="35328"/>
                </a:lnTo>
                <a:lnTo>
                  <a:pt x="4019543" y="7624"/>
                </a:lnTo>
                <a:lnTo>
                  <a:pt x="402046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33326" y="2795621"/>
            <a:ext cx="81871" cy="107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4369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</a:t>
            </a:r>
            <a:r>
              <a:rPr sz="2800" spc="-90" dirty="0"/>
              <a:t> </a:t>
            </a:r>
            <a:r>
              <a:rPr sz="2800" spc="-5" dirty="0"/>
              <a:t>Graph</a:t>
            </a:r>
            <a:endParaRPr sz="2800"/>
          </a:p>
        </p:txBody>
      </p:sp>
      <p:sp>
        <p:nvSpPr>
          <p:cNvPr id="44" name="object 44"/>
          <p:cNvSpPr txBox="1"/>
          <p:nvPr/>
        </p:nvSpPr>
        <p:spPr>
          <a:xfrm>
            <a:off x="1897075" y="1194630"/>
            <a:ext cx="5051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Re-use the </a:t>
            </a:r>
            <a:r>
              <a:rPr sz="1800" dirty="0">
                <a:latin typeface="Arial"/>
                <a:cs typeface="Arial"/>
              </a:rPr>
              <a:t>same </a:t>
            </a:r>
            <a:r>
              <a:rPr sz="1800" spc="-5" dirty="0">
                <a:latin typeface="Arial"/>
                <a:cs typeface="Arial"/>
              </a:rPr>
              <a:t>weight </a:t>
            </a:r>
            <a:r>
              <a:rPr sz="1800" dirty="0">
                <a:latin typeface="Arial"/>
                <a:cs typeface="Arial"/>
              </a:rPr>
              <a:t>matrix </a:t>
            </a:r>
            <a:r>
              <a:rPr sz="1800" spc="-5" dirty="0">
                <a:latin typeface="Arial"/>
                <a:cs typeface="Arial"/>
              </a:rPr>
              <a:t>at every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time-step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053794" y="3115148"/>
            <a:ext cx="6056630" cy="1416685"/>
          </a:xfrm>
          <a:custGeom>
            <a:avLst/>
            <a:gdLst/>
            <a:ahLst/>
            <a:cxnLst/>
            <a:rect l="l" t="t" r="r" b="b"/>
            <a:pathLst>
              <a:path w="6056630" h="1416685">
                <a:moveTo>
                  <a:pt x="0" y="973797"/>
                </a:moveTo>
                <a:lnTo>
                  <a:pt x="16881" y="1013172"/>
                </a:lnTo>
                <a:lnTo>
                  <a:pt x="50886" y="1044214"/>
                </a:lnTo>
                <a:lnTo>
                  <a:pt x="83224" y="1065427"/>
                </a:lnTo>
                <a:lnTo>
                  <a:pt x="122986" y="1086930"/>
                </a:lnTo>
                <a:lnTo>
                  <a:pt x="169906" y="1108615"/>
                </a:lnTo>
                <a:lnTo>
                  <a:pt x="223721" y="1130376"/>
                </a:lnTo>
                <a:lnTo>
                  <a:pt x="284164" y="1152104"/>
                </a:lnTo>
                <a:lnTo>
                  <a:pt x="350972" y="1173693"/>
                </a:lnTo>
                <a:lnTo>
                  <a:pt x="423877" y="1195036"/>
                </a:lnTo>
                <a:lnTo>
                  <a:pt x="462534" y="1205581"/>
                </a:lnTo>
                <a:lnTo>
                  <a:pt x="502616" y="1216025"/>
                </a:lnTo>
                <a:lnTo>
                  <a:pt x="544090" y="1226353"/>
                </a:lnTo>
                <a:lnTo>
                  <a:pt x="586923" y="1236553"/>
                </a:lnTo>
                <a:lnTo>
                  <a:pt x="631082" y="1246610"/>
                </a:lnTo>
                <a:lnTo>
                  <a:pt x="676533" y="1256513"/>
                </a:lnTo>
                <a:lnTo>
                  <a:pt x="723244" y="1266246"/>
                </a:lnTo>
                <a:lnTo>
                  <a:pt x="771181" y="1275797"/>
                </a:lnTo>
                <a:lnTo>
                  <a:pt x="820312" y="1285152"/>
                </a:lnTo>
                <a:lnTo>
                  <a:pt x="870602" y="1294299"/>
                </a:lnTo>
                <a:lnTo>
                  <a:pt x="922019" y="1303223"/>
                </a:lnTo>
                <a:lnTo>
                  <a:pt x="974530" y="1311911"/>
                </a:lnTo>
                <a:lnTo>
                  <a:pt x="1028102" y="1320349"/>
                </a:lnTo>
                <a:lnTo>
                  <a:pt x="1082701" y="1328525"/>
                </a:lnTo>
                <a:lnTo>
                  <a:pt x="1138294" y="1336425"/>
                </a:lnTo>
                <a:lnTo>
                  <a:pt x="1194849" y="1344036"/>
                </a:lnTo>
                <a:lnTo>
                  <a:pt x="1252332" y="1351343"/>
                </a:lnTo>
                <a:lnTo>
                  <a:pt x="1310709" y="1358334"/>
                </a:lnTo>
                <a:lnTo>
                  <a:pt x="1369948" y="1364996"/>
                </a:lnTo>
                <a:lnTo>
                  <a:pt x="1430016" y="1371314"/>
                </a:lnTo>
                <a:lnTo>
                  <a:pt x="1490880" y="1377276"/>
                </a:lnTo>
                <a:lnTo>
                  <a:pt x="1552505" y="1382868"/>
                </a:lnTo>
                <a:lnTo>
                  <a:pt x="1614860" y="1388077"/>
                </a:lnTo>
                <a:lnTo>
                  <a:pt x="1677911" y="1392889"/>
                </a:lnTo>
                <a:lnTo>
                  <a:pt x="1741624" y="1397291"/>
                </a:lnTo>
                <a:lnTo>
                  <a:pt x="1805968" y="1401269"/>
                </a:lnTo>
                <a:lnTo>
                  <a:pt x="1870908" y="1404811"/>
                </a:lnTo>
                <a:lnTo>
                  <a:pt x="1936411" y="1407902"/>
                </a:lnTo>
                <a:lnTo>
                  <a:pt x="2002445" y="1410529"/>
                </a:lnTo>
                <a:lnTo>
                  <a:pt x="2068976" y="1412680"/>
                </a:lnTo>
                <a:lnTo>
                  <a:pt x="2135971" y="1414339"/>
                </a:lnTo>
                <a:lnTo>
                  <a:pt x="2203397" y="1415495"/>
                </a:lnTo>
                <a:lnTo>
                  <a:pt x="2271220" y="1416133"/>
                </a:lnTo>
                <a:lnTo>
                  <a:pt x="2339408" y="1416241"/>
                </a:lnTo>
                <a:lnTo>
                  <a:pt x="2407928" y="1415804"/>
                </a:lnTo>
                <a:lnTo>
                  <a:pt x="2476746" y="1414810"/>
                </a:lnTo>
                <a:lnTo>
                  <a:pt x="2545829" y="1413245"/>
                </a:lnTo>
                <a:lnTo>
                  <a:pt x="2615144" y="1411096"/>
                </a:lnTo>
                <a:lnTo>
                  <a:pt x="2684657" y="1408348"/>
                </a:lnTo>
                <a:lnTo>
                  <a:pt x="2754337" y="1404990"/>
                </a:lnTo>
                <a:lnTo>
                  <a:pt x="2824149" y="1401007"/>
                </a:lnTo>
                <a:lnTo>
                  <a:pt x="2894061" y="1396386"/>
                </a:lnTo>
                <a:lnTo>
                  <a:pt x="2964039" y="1391114"/>
                </a:lnTo>
                <a:lnTo>
                  <a:pt x="3034050" y="1385176"/>
                </a:lnTo>
                <a:lnTo>
                  <a:pt x="3086967" y="1380241"/>
                </a:lnTo>
                <a:lnTo>
                  <a:pt x="3139869" y="1374922"/>
                </a:lnTo>
                <a:lnTo>
                  <a:pt x="3192744" y="1369222"/>
                </a:lnTo>
                <a:lnTo>
                  <a:pt x="3245575" y="1363143"/>
                </a:lnTo>
                <a:lnTo>
                  <a:pt x="3298349" y="1356691"/>
                </a:lnTo>
                <a:lnTo>
                  <a:pt x="3351051" y="1349867"/>
                </a:lnTo>
                <a:lnTo>
                  <a:pt x="3403668" y="1342675"/>
                </a:lnTo>
                <a:lnTo>
                  <a:pt x="3456184" y="1335118"/>
                </a:lnTo>
                <a:lnTo>
                  <a:pt x="3508586" y="1327199"/>
                </a:lnTo>
                <a:lnTo>
                  <a:pt x="3560859" y="1318922"/>
                </a:lnTo>
                <a:lnTo>
                  <a:pt x="3612989" y="1310290"/>
                </a:lnTo>
                <a:lnTo>
                  <a:pt x="3664962" y="1301306"/>
                </a:lnTo>
                <a:lnTo>
                  <a:pt x="3716763" y="1291973"/>
                </a:lnTo>
                <a:lnTo>
                  <a:pt x="3768378" y="1282295"/>
                </a:lnTo>
                <a:lnTo>
                  <a:pt x="3819792" y="1272274"/>
                </a:lnTo>
                <a:lnTo>
                  <a:pt x="3870992" y="1261914"/>
                </a:lnTo>
                <a:lnTo>
                  <a:pt x="3921963" y="1251218"/>
                </a:lnTo>
                <a:lnTo>
                  <a:pt x="3972691" y="1240190"/>
                </a:lnTo>
                <a:lnTo>
                  <a:pt x="4023161" y="1228832"/>
                </a:lnTo>
                <a:lnTo>
                  <a:pt x="4073359" y="1217148"/>
                </a:lnTo>
                <a:lnTo>
                  <a:pt x="4123271" y="1205141"/>
                </a:lnTo>
                <a:lnTo>
                  <a:pt x="4172882" y="1192815"/>
                </a:lnTo>
                <a:lnTo>
                  <a:pt x="4222179" y="1180171"/>
                </a:lnTo>
                <a:lnTo>
                  <a:pt x="4271146" y="1167215"/>
                </a:lnTo>
                <a:lnTo>
                  <a:pt x="4319770" y="1153948"/>
                </a:lnTo>
                <a:lnTo>
                  <a:pt x="4368036" y="1140375"/>
                </a:lnTo>
                <a:lnTo>
                  <a:pt x="4415930" y="1126498"/>
                </a:lnTo>
                <a:lnTo>
                  <a:pt x="4463438" y="1112320"/>
                </a:lnTo>
                <a:lnTo>
                  <a:pt x="4510545" y="1097846"/>
                </a:lnTo>
                <a:lnTo>
                  <a:pt x="4557237" y="1083077"/>
                </a:lnTo>
                <a:lnTo>
                  <a:pt x="4603500" y="1068018"/>
                </a:lnTo>
                <a:lnTo>
                  <a:pt x="4649319" y="1052671"/>
                </a:lnTo>
                <a:lnTo>
                  <a:pt x="4694681" y="1037040"/>
                </a:lnTo>
                <a:lnTo>
                  <a:pt x="4739570" y="1021127"/>
                </a:lnTo>
                <a:lnTo>
                  <a:pt x="4783972" y="1004937"/>
                </a:lnTo>
                <a:lnTo>
                  <a:pt x="4827874" y="988472"/>
                </a:lnTo>
                <a:lnTo>
                  <a:pt x="4871260" y="971736"/>
                </a:lnTo>
                <a:lnTo>
                  <a:pt x="4914117" y="954732"/>
                </a:lnTo>
                <a:lnTo>
                  <a:pt x="4956430" y="937462"/>
                </a:lnTo>
                <a:lnTo>
                  <a:pt x="4998185" y="919931"/>
                </a:lnTo>
                <a:lnTo>
                  <a:pt x="5039368" y="902142"/>
                </a:lnTo>
                <a:lnTo>
                  <a:pt x="5079964" y="884097"/>
                </a:lnTo>
                <a:lnTo>
                  <a:pt x="5119959" y="865800"/>
                </a:lnTo>
                <a:lnTo>
                  <a:pt x="5172730" y="840822"/>
                </a:lnTo>
                <a:lnTo>
                  <a:pt x="5224356" y="815403"/>
                </a:lnTo>
                <a:lnTo>
                  <a:pt x="5274801" y="789550"/>
                </a:lnTo>
                <a:lnTo>
                  <a:pt x="5324031" y="763271"/>
                </a:lnTo>
                <a:lnTo>
                  <a:pt x="5372011" y="736574"/>
                </a:lnTo>
                <a:lnTo>
                  <a:pt x="5418706" y="709466"/>
                </a:lnTo>
                <a:lnTo>
                  <a:pt x="5464082" y="681957"/>
                </a:lnTo>
                <a:lnTo>
                  <a:pt x="5508104" y="654052"/>
                </a:lnTo>
                <a:lnTo>
                  <a:pt x="5550736" y="625761"/>
                </a:lnTo>
                <a:lnTo>
                  <a:pt x="5591946" y="597091"/>
                </a:lnTo>
                <a:lnTo>
                  <a:pt x="5631696" y="568050"/>
                </a:lnTo>
                <a:lnTo>
                  <a:pt x="5669954" y="538646"/>
                </a:lnTo>
                <a:lnTo>
                  <a:pt x="5706684" y="508885"/>
                </a:lnTo>
                <a:lnTo>
                  <a:pt x="5741852" y="478778"/>
                </a:lnTo>
                <a:lnTo>
                  <a:pt x="5775422" y="448330"/>
                </a:lnTo>
                <a:lnTo>
                  <a:pt x="5807361" y="417550"/>
                </a:lnTo>
                <a:lnTo>
                  <a:pt x="5847347" y="376008"/>
                </a:lnTo>
                <a:lnTo>
                  <a:pt x="5884287" y="333907"/>
                </a:lnTo>
                <a:lnTo>
                  <a:pt x="5918100" y="291268"/>
                </a:lnTo>
                <a:lnTo>
                  <a:pt x="5948704" y="248107"/>
                </a:lnTo>
                <a:lnTo>
                  <a:pt x="5976015" y="204444"/>
                </a:lnTo>
                <a:lnTo>
                  <a:pt x="5999952" y="160297"/>
                </a:lnTo>
                <a:lnTo>
                  <a:pt x="6029349" y="93211"/>
                </a:lnTo>
                <a:lnTo>
                  <a:pt x="6050692" y="25140"/>
                </a:lnTo>
                <a:lnTo>
                  <a:pt x="6054737" y="7976"/>
                </a:lnTo>
                <a:lnTo>
                  <a:pt x="605642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069398" y="3019624"/>
            <a:ext cx="81651" cy="1082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728849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432999" y="2499584"/>
            <a:ext cx="293075" cy="81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7749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40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7749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40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1703" y="2380618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1163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8275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39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275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39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82228" y="2380618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6675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5685" y="2814224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43749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32163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04338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381682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08772" y="2151475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0" y="0"/>
                </a:moveTo>
                <a:lnTo>
                  <a:pt x="425699" y="0"/>
                </a:lnTo>
                <a:lnTo>
                  <a:pt x="4256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08772" y="2151475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24275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47187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06197" y="2814224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12682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84857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062201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89298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29550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27700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86709" y="2814224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34472" y="2499584"/>
            <a:ext cx="309275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93201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5376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728849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14998" y="2499584"/>
            <a:ext cx="293076" cy="819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41698" y="1887174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264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900708" y="1791199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761100" y="2128565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49037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88294" y="3578645"/>
            <a:ext cx="531495" cy="510540"/>
          </a:xfrm>
          <a:custGeom>
            <a:avLst/>
            <a:gdLst/>
            <a:ahLst/>
            <a:cxnLst/>
            <a:rect l="l" t="t" r="r" b="b"/>
            <a:pathLst>
              <a:path w="531494" h="510539">
                <a:moveTo>
                  <a:pt x="0" y="0"/>
                </a:moveTo>
                <a:lnTo>
                  <a:pt x="530999" y="0"/>
                </a:lnTo>
                <a:lnTo>
                  <a:pt x="530999" y="510299"/>
                </a:lnTo>
                <a:lnTo>
                  <a:pt x="0" y="5102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294" y="3578645"/>
            <a:ext cx="531495" cy="510540"/>
          </a:xfrm>
          <a:custGeom>
            <a:avLst/>
            <a:gdLst/>
            <a:ahLst/>
            <a:cxnLst/>
            <a:rect l="l" t="t" r="r" b="b"/>
            <a:pathLst>
              <a:path w="531494" h="510539">
                <a:moveTo>
                  <a:pt x="0" y="0"/>
                </a:moveTo>
                <a:lnTo>
                  <a:pt x="530999" y="0"/>
                </a:lnTo>
                <a:lnTo>
                  <a:pt x="530999" y="510299"/>
                </a:lnTo>
                <a:lnTo>
                  <a:pt x="0" y="510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61319" y="36279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53794" y="2891565"/>
            <a:ext cx="2342515" cy="1485900"/>
          </a:xfrm>
          <a:custGeom>
            <a:avLst/>
            <a:gdLst/>
            <a:ahLst/>
            <a:cxnLst/>
            <a:rect l="l" t="t" r="r" b="b"/>
            <a:pathLst>
              <a:path w="2342515" h="1485900">
                <a:moveTo>
                  <a:pt x="0" y="1197379"/>
                </a:moveTo>
                <a:lnTo>
                  <a:pt x="20923" y="1242301"/>
                </a:lnTo>
                <a:lnTo>
                  <a:pt x="56629" y="1276512"/>
                </a:lnTo>
                <a:lnTo>
                  <a:pt x="108072" y="1312396"/>
                </a:lnTo>
                <a:lnTo>
                  <a:pt x="173822" y="1348464"/>
                </a:lnTo>
                <a:lnTo>
                  <a:pt x="211614" y="1366101"/>
                </a:lnTo>
                <a:lnTo>
                  <a:pt x="252447" y="1383225"/>
                </a:lnTo>
                <a:lnTo>
                  <a:pt x="296141" y="1399650"/>
                </a:lnTo>
                <a:lnTo>
                  <a:pt x="342518" y="1415189"/>
                </a:lnTo>
                <a:lnTo>
                  <a:pt x="391398" y="1429658"/>
                </a:lnTo>
                <a:lnTo>
                  <a:pt x="442602" y="1442868"/>
                </a:lnTo>
                <a:lnTo>
                  <a:pt x="495953" y="1454634"/>
                </a:lnTo>
                <a:lnTo>
                  <a:pt x="551271" y="1464770"/>
                </a:lnTo>
                <a:lnTo>
                  <a:pt x="608377" y="1473090"/>
                </a:lnTo>
                <a:lnTo>
                  <a:pt x="667093" y="1479407"/>
                </a:lnTo>
                <a:lnTo>
                  <a:pt x="727239" y="1483535"/>
                </a:lnTo>
                <a:lnTo>
                  <a:pt x="788637" y="1485288"/>
                </a:lnTo>
                <a:lnTo>
                  <a:pt x="851109" y="1484480"/>
                </a:lnTo>
                <a:lnTo>
                  <a:pt x="914474" y="1480924"/>
                </a:lnTo>
                <a:lnTo>
                  <a:pt x="978554" y="1474435"/>
                </a:lnTo>
                <a:lnTo>
                  <a:pt x="1043171" y="1464825"/>
                </a:lnTo>
                <a:lnTo>
                  <a:pt x="1108146" y="1451909"/>
                </a:lnTo>
                <a:lnTo>
                  <a:pt x="1173300" y="1435501"/>
                </a:lnTo>
                <a:lnTo>
                  <a:pt x="1217289" y="1422371"/>
                </a:lnTo>
                <a:lnTo>
                  <a:pt x="1261224" y="1407591"/>
                </a:lnTo>
                <a:lnTo>
                  <a:pt x="1305048" y="1391189"/>
                </a:lnTo>
                <a:lnTo>
                  <a:pt x="1348708" y="1373190"/>
                </a:lnTo>
                <a:lnTo>
                  <a:pt x="1392148" y="1353621"/>
                </a:lnTo>
                <a:lnTo>
                  <a:pt x="1435312" y="1332509"/>
                </a:lnTo>
                <a:lnTo>
                  <a:pt x="1478147" y="1309879"/>
                </a:lnTo>
                <a:lnTo>
                  <a:pt x="1520596" y="1285760"/>
                </a:lnTo>
                <a:lnTo>
                  <a:pt x="1562606" y="1260176"/>
                </a:lnTo>
                <a:lnTo>
                  <a:pt x="1604121" y="1233155"/>
                </a:lnTo>
                <a:lnTo>
                  <a:pt x="1645085" y="1204723"/>
                </a:lnTo>
                <a:lnTo>
                  <a:pt x="1685445" y="1174908"/>
                </a:lnTo>
                <a:lnTo>
                  <a:pt x="1725145" y="1143734"/>
                </a:lnTo>
                <a:lnTo>
                  <a:pt x="1764129" y="1111229"/>
                </a:lnTo>
                <a:lnTo>
                  <a:pt x="1802344" y="1077420"/>
                </a:lnTo>
                <a:lnTo>
                  <a:pt x="1839734" y="1042332"/>
                </a:lnTo>
                <a:lnTo>
                  <a:pt x="1876244" y="1005993"/>
                </a:lnTo>
                <a:lnTo>
                  <a:pt x="1911819" y="968429"/>
                </a:lnTo>
                <a:lnTo>
                  <a:pt x="1946403" y="929666"/>
                </a:lnTo>
                <a:lnTo>
                  <a:pt x="1979943" y="889731"/>
                </a:lnTo>
                <a:lnTo>
                  <a:pt x="2009481" y="852433"/>
                </a:lnTo>
                <a:lnTo>
                  <a:pt x="2038068" y="814207"/>
                </a:lnTo>
                <a:lnTo>
                  <a:pt x="2065664" y="775074"/>
                </a:lnTo>
                <a:lnTo>
                  <a:pt x="2092227" y="735055"/>
                </a:lnTo>
                <a:lnTo>
                  <a:pt x="2117715" y="694169"/>
                </a:lnTo>
                <a:lnTo>
                  <a:pt x="2142087" y="652436"/>
                </a:lnTo>
                <a:lnTo>
                  <a:pt x="2165303" y="609875"/>
                </a:lnTo>
                <a:lnTo>
                  <a:pt x="2187320" y="566508"/>
                </a:lnTo>
                <a:lnTo>
                  <a:pt x="2208098" y="522353"/>
                </a:lnTo>
                <a:lnTo>
                  <a:pt x="2227595" y="477431"/>
                </a:lnTo>
                <a:lnTo>
                  <a:pt x="2245769" y="431762"/>
                </a:lnTo>
                <a:lnTo>
                  <a:pt x="2264184" y="380687"/>
                </a:lnTo>
                <a:lnTo>
                  <a:pt x="2280895" y="328758"/>
                </a:lnTo>
                <a:lnTo>
                  <a:pt x="2295845" y="276002"/>
                </a:lnTo>
                <a:lnTo>
                  <a:pt x="2308981" y="222445"/>
                </a:lnTo>
                <a:lnTo>
                  <a:pt x="2320246" y="168114"/>
                </a:lnTo>
                <a:lnTo>
                  <a:pt x="2331615" y="99153"/>
                </a:lnTo>
                <a:lnTo>
                  <a:pt x="2339868" y="29075"/>
                </a:lnTo>
                <a:lnTo>
                  <a:pt x="2342138" y="2519"/>
                </a:lnTo>
                <a:lnTo>
                  <a:pt x="234232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55150" y="2795649"/>
            <a:ext cx="81936" cy="1066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3794" y="2919900"/>
            <a:ext cx="643255" cy="659130"/>
          </a:xfrm>
          <a:custGeom>
            <a:avLst/>
            <a:gdLst/>
            <a:ahLst/>
            <a:cxnLst/>
            <a:rect l="l" t="t" r="r" b="b"/>
            <a:pathLst>
              <a:path w="643255" h="659129">
                <a:moveTo>
                  <a:pt x="0" y="658744"/>
                </a:moveTo>
                <a:lnTo>
                  <a:pt x="3992" y="608493"/>
                </a:lnTo>
                <a:lnTo>
                  <a:pt x="15469" y="562586"/>
                </a:lnTo>
                <a:lnTo>
                  <a:pt x="33684" y="520590"/>
                </a:lnTo>
                <a:lnTo>
                  <a:pt x="57886" y="482069"/>
                </a:lnTo>
                <a:lnTo>
                  <a:pt x="87329" y="446589"/>
                </a:lnTo>
                <a:lnTo>
                  <a:pt x="121262" y="413715"/>
                </a:lnTo>
                <a:lnTo>
                  <a:pt x="158938" y="383014"/>
                </a:lnTo>
                <a:lnTo>
                  <a:pt x="199609" y="354051"/>
                </a:lnTo>
                <a:lnTo>
                  <a:pt x="242525" y="326391"/>
                </a:lnTo>
                <a:lnTo>
                  <a:pt x="286938" y="299600"/>
                </a:lnTo>
                <a:lnTo>
                  <a:pt x="332099" y="273244"/>
                </a:lnTo>
                <a:lnTo>
                  <a:pt x="381748" y="244235"/>
                </a:lnTo>
                <a:lnTo>
                  <a:pt x="430401" y="214648"/>
                </a:lnTo>
                <a:lnTo>
                  <a:pt x="477061" y="183904"/>
                </a:lnTo>
                <a:lnTo>
                  <a:pt x="520732" y="151426"/>
                </a:lnTo>
                <a:lnTo>
                  <a:pt x="560418" y="116635"/>
                </a:lnTo>
                <a:lnTo>
                  <a:pt x="602904" y="69012"/>
                </a:lnTo>
                <a:lnTo>
                  <a:pt x="635660" y="15742"/>
                </a:lnTo>
                <a:lnTo>
                  <a:pt x="642100" y="1410"/>
                </a:lnTo>
                <a:lnTo>
                  <a:pt x="64267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56044" y="2825471"/>
            <a:ext cx="80855" cy="109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53794" y="2891446"/>
            <a:ext cx="4020820" cy="1547495"/>
          </a:xfrm>
          <a:custGeom>
            <a:avLst/>
            <a:gdLst/>
            <a:ahLst/>
            <a:cxnLst/>
            <a:rect l="l" t="t" r="r" b="b"/>
            <a:pathLst>
              <a:path w="4020820" h="1547495">
                <a:moveTo>
                  <a:pt x="0" y="1197498"/>
                </a:moveTo>
                <a:lnTo>
                  <a:pt x="24205" y="1242484"/>
                </a:lnTo>
                <a:lnTo>
                  <a:pt x="53611" y="1267119"/>
                </a:lnTo>
                <a:lnTo>
                  <a:pt x="93796" y="1292698"/>
                </a:lnTo>
                <a:lnTo>
                  <a:pt x="144193" y="1318859"/>
                </a:lnTo>
                <a:lnTo>
                  <a:pt x="204234" y="1345239"/>
                </a:lnTo>
                <a:lnTo>
                  <a:pt x="273352" y="1371475"/>
                </a:lnTo>
                <a:lnTo>
                  <a:pt x="311138" y="1384426"/>
                </a:lnTo>
                <a:lnTo>
                  <a:pt x="350980" y="1397205"/>
                </a:lnTo>
                <a:lnTo>
                  <a:pt x="392808" y="1409767"/>
                </a:lnTo>
                <a:lnTo>
                  <a:pt x="436551" y="1422066"/>
                </a:lnTo>
                <a:lnTo>
                  <a:pt x="482137" y="1434057"/>
                </a:lnTo>
                <a:lnTo>
                  <a:pt x="529496" y="1445694"/>
                </a:lnTo>
                <a:lnTo>
                  <a:pt x="578557" y="1456933"/>
                </a:lnTo>
                <a:lnTo>
                  <a:pt x="629250" y="1467729"/>
                </a:lnTo>
                <a:lnTo>
                  <a:pt x="681502" y="1478034"/>
                </a:lnTo>
                <a:lnTo>
                  <a:pt x="735243" y="1487805"/>
                </a:lnTo>
                <a:lnTo>
                  <a:pt x="790403" y="1496997"/>
                </a:lnTo>
                <a:lnTo>
                  <a:pt x="846910" y="1505562"/>
                </a:lnTo>
                <a:lnTo>
                  <a:pt x="904694" y="1513458"/>
                </a:lnTo>
                <a:lnTo>
                  <a:pt x="963683" y="1520637"/>
                </a:lnTo>
                <a:lnTo>
                  <a:pt x="1023807" y="1527055"/>
                </a:lnTo>
                <a:lnTo>
                  <a:pt x="1084995" y="1532666"/>
                </a:lnTo>
                <a:lnTo>
                  <a:pt x="1147175" y="1537425"/>
                </a:lnTo>
                <a:lnTo>
                  <a:pt x="1210278" y="1541287"/>
                </a:lnTo>
                <a:lnTo>
                  <a:pt x="1274231" y="1544206"/>
                </a:lnTo>
                <a:lnTo>
                  <a:pt x="1338964" y="1546137"/>
                </a:lnTo>
                <a:lnTo>
                  <a:pt x="1404407" y="1547035"/>
                </a:lnTo>
                <a:lnTo>
                  <a:pt x="1470487" y="1546854"/>
                </a:lnTo>
                <a:lnTo>
                  <a:pt x="1537135" y="1545549"/>
                </a:lnTo>
                <a:lnTo>
                  <a:pt x="1604280" y="1543075"/>
                </a:lnTo>
                <a:lnTo>
                  <a:pt x="1671850" y="1539386"/>
                </a:lnTo>
                <a:lnTo>
                  <a:pt x="1739774" y="1534437"/>
                </a:lnTo>
                <a:lnTo>
                  <a:pt x="1807982" y="1528182"/>
                </a:lnTo>
                <a:lnTo>
                  <a:pt x="1876403" y="1520577"/>
                </a:lnTo>
                <a:lnTo>
                  <a:pt x="1944966" y="1511576"/>
                </a:lnTo>
                <a:lnTo>
                  <a:pt x="2013600" y="1501133"/>
                </a:lnTo>
                <a:lnTo>
                  <a:pt x="2063935" y="1492538"/>
                </a:lnTo>
                <a:lnTo>
                  <a:pt x="2114242" y="1483151"/>
                </a:lnTo>
                <a:lnTo>
                  <a:pt x="2164494" y="1472982"/>
                </a:lnTo>
                <a:lnTo>
                  <a:pt x="2214661" y="1462041"/>
                </a:lnTo>
                <a:lnTo>
                  <a:pt x="2264717" y="1450334"/>
                </a:lnTo>
                <a:lnTo>
                  <a:pt x="2314633" y="1437873"/>
                </a:lnTo>
                <a:lnTo>
                  <a:pt x="2364381" y="1424664"/>
                </a:lnTo>
                <a:lnTo>
                  <a:pt x="2413933" y="1410717"/>
                </a:lnTo>
                <a:lnTo>
                  <a:pt x="2463262" y="1396041"/>
                </a:lnTo>
                <a:lnTo>
                  <a:pt x="2512338" y="1380644"/>
                </a:lnTo>
                <a:lnTo>
                  <a:pt x="2561136" y="1364535"/>
                </a:lnTo>
                <a:lnTo>
                  <a:pt x="2609625" y="1347723"/>
                </a:lnTo>
                <a:lnTo>
                  <a:pt x="2657779" y="1330217"/>
                </a:lnTo>
                <a:lnTo>
                  <a:pt x="2705569" y="1312026"/>
                </a:lnTo>
                <a:lnTo>
                  <a:pt x="2752968" y="1293158"/>
                </a:lnTo>
                <a:lnTo>
                  <a:pt x="2799948" y="1273622"/>
                </a:lnTo>
                <a:lnTo>
                  <a:pt x="2846480" y="1253426"/>
                </a:lnTo>
                <a:lnTo>
                  <a:pt x="2892536" y="1232580"/>
                </a:lnTo>
                <a:lnTo>
                  <a:pt x="2938089" y="1211093"/>
                </a:lnTo>
                <a:lnTo>
                  <a:pt x="2983111" y="1188973"/>
                </a:lnTo>
                <a:lnTo>
                  <a:pt x="3027573" y="1166228"/>
                </a:lnTo>
                <a:lnTo>
                  <a:pt x="3071448" y="1142868"/>
                </a:lnTo>
                <a:lnTo>
                  <a:pt x="3114708" y="1118902"/>
                </a:lnTo>
                <a:lnTo>
                  <a:pt x="3157324" y="1094338"/>
                </a:lnTo>
                <a:lnTo>
                  <a:pt x="3199270" y="1069185"/>
                </a:lnTo>
                <a:lnTo>
                  <a:pt x="3240516" y="1043451"/>
                </a:lnTo>
                <a:lnTo>
                  <a:pt x="3281035" y="1017147"/>
                </a:lnTo>
                <a:lnTo>
                  <a:pt x="3320799" y="990279"/>
                </a:lnTo>
                <a:lnTo>
                  <a:pt x="3359780" y="962858"/>
                </a:lnTo>
                <a:lnTo>
                  <a:pt x="3397950" y="934891"/>
                </a:lnTo>
                <a:lnTo>
                  <a:pt x="3440947" y="901956"/>
                </a:lnTo>
                <a:lnTo>
                  <a:pt x="3482785" y="868320"/>
                </a:lnTo>
                <a:lnTo>
                  <a:pt x="3523420" y="833997"/>
                </a:lnTo>
                <a:lnTo>
                  <a:pt x="3562809" y="799000"/>
                </a:lnTo>
                <a:lnTo>
                  <a:pt x="3600909" y="763343"/>
                </a:lnTo>
                <a:lnTo>
                  <a:pt x="3637677" y="727040"/>
                </a:lnTo>
                <a:lnTo>
                  <a:pt x="3673071" y="690103"/>
                </a:lnTo>
                <a:lnTo>
                  <a:pt x="3707047" y="652546"/>
                </a:lnTo>
                <a:lnTo>
                  <a:pt x="3739562" y="614383"/>
                </a:lnTo>
                <a:lnTo>
                  <a:pt x="3770573" y="575627"/>
                </a:lnTo>
                <a:lnTo>
                  <a:pt x="3800038" y="536292"/>
                </a:lnTo>
                <a:lnTo>
                  <a:pt x="3827913" y="496390"/>
                </a:lnTo>
                <a:lnTo>
                  <a:pt x="3854156" y="455937"/>
                </a:lnTo>
                <a:lnTo>
                  <a:pt x="3880693" y="411504"/>
                </a:lnTo>
                <a:lnTo>
                  <a:pt x="3905209" y="366456"/>
                </a:lnTo>
                <a:lnTo>
                  <a:pt x="3927650" y="320810"/>
                </a:lnTo>
                <a:lnTo>
                  <a:pt x="3947961" y="274582"/>
                </a:lnTo>
                <a:lnTo>
                  <a:pt x="3966086" y="227791"/>
                </a:lnTo>
                <a:lnTo>
                  <a:pt x="3981972" y="180453"/>
                </a:lnTo>
                <a:lnTo>
                  <a:pt x="4001483" y="108457"/>
                </a:lnTo>
                <a:lnTo>
                  <a:pt x="4015647" y="35328"/>
                </a:lnTo>
                <a:lnTo>
                  <a:pt x="4019543" y="7624"/>
                </a:lnTo>
                <a:lnTo>
                  <a:pt x="402046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33326" y="2795621"/>
            <a:ext cx="81871" cy="107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53794" y="3115148"/>
            <a:ext cx="6056630" cy="1416685"/>
          </a:xfrm>
          <a:custGeom>
            <a:avLst/>
            <a:gdLst/>
            <a:ahLst/>
            <a:cxnLst/>
            <a:rect l="l" t="t" r="r" b="b"/>
            <a:pathLst>
              <a:path w="6056630" h="1416685">
                <a:moveTo>
                  <a:pt x="0" y="973797"/>
                </a:moveTo>
                <a:lnTo>
                  <a:pt x="16881" y="1013172"/>
                </a:lnTo>
                <a:lnTo>
                  <a:pt x="50886" y="1044214"/>
                </a:lnTo>
                <a:lnTo>
                  <a:pt x="83224" y="1065427"/>
                </a:lnTo>
                <a:lnTo>
                  <a:pt x="122986" y="1086930"/>
                </a:lnTo>
                <a:lnTo>
                  <a:pt x="169906" y="1108615"/>
                </a:lnTo>
                <a:lnTo>
                  <a:pt x="223721" y="1130376"/>
                </a:lnTo>
                <a:lnTo>
                  <a:pt x="284164" y="1152104"/>
                </a:lnTo>
                <a:lnTo>
                  <a:pt x="350972" y="1173693"/>
                </a:lnTo>
                <a:lnTo>
                  <a:pt x="423877" y="1195036"/>
                </a:lnTo>
                <a:lnTo>
                  <a:pt x="462534" y="1205581"/>
                </a:lnTo>
                <a:lnTo>
                  <a:pt x="502616" y="1216025"/>
                </a:lnTo>
                <a:lnTo>
                  <a:pt x="544090" y="1226353"/>
                </a:lnTo>
                <a:lnTo>
                  <a:pt x="586923" y="1236553"/>
                </a:lnTo>
                <a:lnTo>
                  <a:pt x="631082" y="1246610"/>
                </a:lnTo>
                <a:lnTo>
                  <a:pt x="676533" y="1256513"/>
                </a:lnTo>
                <a:lnTo>
                  <a:pt x="723244" y="1266246"/>
                </a:lnTo>
                <a:lnTo>
                  <a:pt x="771181" y="1275797"/>
                </a:lnTo>
                <a:lnTo>
                  <a:pt x="820312" y="1285152"/>
                </a:lnTo>
                <a:lnTo>
                  <a:pt x="870602" y="1294299"/>
                </a:lnTo>
                <a:lnTo>
                  <a:pt x="922019" y="1303223"/>
                </a:lnTo>
                <a:lnTo>
                  <a:pt x="974530" y="1311911"/>
                </a:lnTo>
                <a:lnTo>
                  <a:pt x="1028102" y="1320349"/>
                </a:lnTo>
                <a:lnTo>
                  <a:pt x="1082701" y="1328525"/>
                </a:lnTo>
                <a:lnTo>
                  <a:pt x="1138294" y="1336425"/>
                </a:lnTo>
                <a:lnTo>
                  <a:pt x="1194849" y="1344036"/>
                </a:lnTo>
                <a:lnTo>
                  <a:pt x="1252332" y="1351343"/>
                </a:lnTo>
                <a:lnTo>
                  <a:pt x="1310709" y="1358334"/>
                </a:lnTo>
                <a:lnTo>
                  <a:pt x="1369948" y="1364996"/>
                </a:lnTo>
                <a:lnTo>
                  <a:pt x="1430016" y="1371314"/>
                </a:lnTo>
                <a:lnTo>
                  <a:pt x="1490880" y="1377276"/>
                </a:lnTo>
                <a:lnTo>
                  <a:pt x="1552505" y="1382868"/>
                </a:lnTo>
                <a:lnTo>
                  <a:pt x="1614860" y="1388077"/>
                </a:lnTo>
                <a:lnTo>
                  <a:pt x="1677911" y="1392889"/>
                </a:lnTo>
                <a:lnTo>
                  <a:pt x="1741624" y="1397291"/>
                </a:lnTo>
                <a:lnTo>
                  <a:pt x="1805968" y="1401269"/>
                </a:lnTo>
                <a:lnTo>
                  <a:pt x="1870908" y="1404811"/>
                </a:lnTo>
                <a:lnTo>
                  <a:pt x="1936411" y="1407902"/>
                </a:lnTo>
                <a:lnTo>
                  <a:pt x="2002445" y="1410529"/>
                </a:lnTo>
                <a:lnTo>
                  <a:pt x="2068976" y="1412680"/>
                </a:lnTo>
                <a:lnTo>
                  <a:pt x="2135971" y="1414339"/>
                </a:lnTo>
                <a:lnTo>
                  <a:pt x="2203397" y="1415495"/>
                </a:lnTo>
                <a:lnTo>
                  <a:pt x="2271220" y="1416133"/>
                </a:lnTo>
                <a:lnTo>
                  <a:pt x="2339408" y="1416241"/>
                </a:lnTo>
                <a:lnTo>
                  <a:pt x="2407928" y="1415804"/>
                </a:lnTo>
                <a:lnTo>
                  <a:pt x="2476746" y="1414810"/>
                </a:lnTo>
                <a:lnTo>
                  <a:pt x="2545829" y="1413245"/>
                </a:lnTo>
                <a:lnTo>
                  <a:pt x="2615144" y="1411096"/>
                </a:lnTo>
                <a:lnTo>
                  <a:pt x="2684657" y="1408348"/>
                </a:lnTo>
                <a:lnTo>
                  <a:pt x="2754337" y="1404990"/>
                </a:lnTo>
                <a:lnTo>
                  <a:pt x="2824149" y="1401007"/>
                </a:lnTo>
                <a:lnTo>
                  <a:pt x="2894061" y="1396386"/>
                </a:lnTo>
                <a:lnTo>
                  <a:pt x="2964039" y="1391114"/>
                </a:lnTo>
                <a:lnTo>
                  <a:pt x="3034050" y="1385176"/>
                </a:lnTo>
                <a:lnTo>
                  <a:pt x="3086967" y="1380241"/>
                </a:lnTo>
                <a:lnTo>
                  <a:pt x="3139869" y="1374922"/>
                </a:lnTo>
                <a:lnTo>
                  <a:pt x="3192744" y="1369222"/>
                </a:lnTo>
                <a:lnTo>
                  <a:pt x="3245575" y="1363143"/>
                </a:lnTo>
                <a:lnTo>
                  <a:pt x="3298349" y="1356691"/>
                </a:lnTo>
                <a:lnTo>
                  <a:pt x="3351051" y="1349867"/>
                </a:lnTo>
                <a:lnTo>
                  <a:pt x="3403668" y="1342675"/>
                </a:lnTo>
                <a:lnTo>
                  <a:pt x="3456184" y="1335118"/>
                </a:lnTo>
                <a:lnTo>
                  <a:pt x="3508586" y="1327199"/>
                </a:lnTo>
                <a:lnTo>
                  <a:pt x="3560859" y="1318922"/>
                </a:lnTo>
                <a:lnTo>
                  <a:pt x="3612989" y="1310290"/>
                </a:lnTo>
                <a:lnTo>
                  <a:pt x="3664962" y="1301306"/>
                </a:lnTo>
                <a:lnTo>
                  <a:pt x="3716763" y="1291973"/>
                </a:lnTo>
                <a:lnTo>
                  <a:pt x="3768378" y="1282295"/>
                </a:lnTo>
                <a:lnTo>
                  <a:pt x="3819792" y="1272274"/>
                </a:lnTo>
                <a:lnTo>
                  <a:pt x="3870992" y="1261914"/>
                </a:lnTo>
                <a:lnTo>
                  <a:pt x="3921963" y="1251218"/>
                </a:lnTo>
                <a:lnTo>
                  <a:pt x="3972691" y="1240190"/>
                </a:lnTo>
                <a:lnTo>
                  <a:pt x="4023161" y="1228832"/>
                </a:lnTo>
                <a:lnTo>
                  <a:pt x="4073359" y="1217148"/>
                </a:lnTo>
                <a:lnTo>
                  <a:pt x="4123271" y="1205141"/>
                </a:lnTo>
                <a:lnTo>
                  <a:pt x="4172882" y="1192815"/>
                </a:lnTo>
                <a:lnTo>
                  <a:pt x="4222179" y="1180171"/>
                </a:lnTo>
                <a:lnTo>
                  <a:pt x="4271146" y="1167215"/>
                </a:lnTo>
                <a:lnTo>
                  <a:pt x="4319770" y="1153948"/>
                </a:lnTo>
                <a:lnTo>
                  <a:pt x="4368036" y="1140375"/>
                </a:lnTo>
                <a:lnTo>
                  <a:pt x="4415930" y="1126498"/>
                </a:lnTo>
                <a:lnTo>
                  <a:pt x="4463438" y="1112320"/>
                </a:lnTo>
                <a:lnTo>
                  <a:pt x="4510545" y="1097846"/>
                </a:lnTo>
                <a:lnTo>
                  <a:pt x="4557237" y="1083077"/>
                </a:lnTo>
                <a:lnTo>
                  <a:pt x="4603500" y="1068018"/>
                </a:lnTo>
                <a:lnTo>
                  <a:pt x="4649319" y="1052671"/>
                </a:lnTo>
                <a:lnTo>
                  <a:pt x="4694681" y="1037040"/>
                </a:lnTo>
                <a:lnTo>
                  <a:pt x="4739570" y="1021127"/>
                </a:lnTo>
                <a:lnTo>
                  <a:pt x="4783972" y="1004937"/>
                </a:lnTo>
                <a:lnTo>
                  <a:pt x="4827874" y="988472"/>
                </a:lnTo>
                <a:lnTo>
                  <a:pt x="4871260" y="971736"/>
                </a:lnTo>
                <a:lnTo>
                  <a:pt x="4914117" y="954732"/>
                </a:lnTo>
                <a:lnTo>
                  <a:pt x="4956430" y="937462"/>
                </a:lnTo>
                <a:lnTo>
                  <a:pt x="4998185" y="919931"/>
                </a:lnTo>
                <a:lnTo>
                  <a:pt x="5039368" y="902142"/>
                </a:lnTo>
                <a:lnTo>
                  <a:pt x="5079964" y="884097"/>
                </a:lnTo>
                <a:lnTo>
                  <a:pt x="5119959" y="865800"/>
                </a:lnTo>
                <a:lnTo>
                  <a:pt x="5172730" y="840822"/>
                </a:lnTo>
                <a:lnTo>
                  <a:pt x="5224356" y="815403"/>
                </a:lnTo>
                <a:lnTo>
                  <a:pt x="5274801" y="789550"/>
                </a:lnTo>
                <a:lnTo>
                  <a:pt x="5324031" y="763271"/>
                </a:lnTo>
                <a:lnTo>
                  <a:pt x="5372011" y="736574"/>
                </a:lnTo>
                <a:lnTo>
                  <a:pt x="5418706" y="709466"/>
                </a:lnTo>
                <a:lnTo>
                  <a:pt x="5464082" y="681957"/>
                </a:lnTo>
                <a:lnTo>
                  <a:pt x="5508104" y="654052"/>
                </a:lnTo>
                <a:lnTo>
                  <a:pt x="5550736" y="625761"/>
                </a:lnTo>
                <a:lnTo>
                  <a:pt x="5591946" y="597091"/>
                </a:lnTo>
                <a:lnTo>
                  <a:pt x="5631696" y="568050"/>
                </a:lnTo>
                <a:lnTo>
                  <a:pt x="5669954" y="538646"/>
                </a:lnTo>
                <a:lnTo>
                  <a:pt x="5706684" y="508885"/>
                </a:lnTo>
                <a:lnTo>
                  <a:pt x="5741852" y="478778"/>
                </a:lnTo>
                <a:lnTo>
                  <a:pt x="5775422" y="448330"/>
                </a:lnTo>
                <a:lnTo>
                  <a:pt x="5807361" y="417550"/>
                </a:lnTo>
                <a:lnTo>
                  <a:pt x="5847347" y="376008"/>
                </a:lnTo>
                <a:lnTo>
                  <a:pt x="5884287" y="333907"/>
                </a:lnTo>
                <a:lnTo>
                  <a:pt x="5918100" y="291268"/>
                </a:lnTo>
                <a:lnTo>
                  <a:pt x="5948704" y="248107"/>
                </a:lnTo>
                <a:lnTo>
                  <a:pt x="5976015" y="204444"/>
                </a:lnTo>
                <a:lnTo>
                  <a:pt x="5999952" y="160297"/>
                </a:lnTo>
                <a:lnTo>
                  <a:pt x="6029349" y="93211"/>
                </a:lnTo>
                <a:lnTo>
                  <a:pt x="6050692" y="25140"/>
                </a:lnTo>
                <a:lnTo>
                  <a:pt x="6054737" y="7976"/>
                </a:lnTo>
                <a:lnTo>
                  <a:pt x="605642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69398" y="3019624"/>
            <a:ext cx="81651" cy="1082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6796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 Graph: </a:t>
            </a:r>
            <a:r>
              <a:rPr sz="2800" dirty="0"/>
              <a:t>Many </a:t>
            </a:r>
            <a:r>
              <a:rPr sz="2800" spc="-5" dirty="0"/>
              <a:t>to</a:t>
            </a:r>
            <a:r>
              <a:rPr sz="2800" spc="-100" dirty="0"/>
              <a:t> </a:t>
            </a:r>
            <a:r>
              <a:rPr sz="2800" dirty="0"/>
              <a:t>Many</a:t>
            </a:r>
            <a:endParaRPr sz="2800"/>
          </a:p>
        </p:txBody>
      </p:sp>
      <p:sp>
        <p:nvSpPr>
          <p:cNvPr id="49" name="object 49"/>
          <p:cNvSpPr txBox="1"/>
          <p:nvPr/>
        </p:nvSpPr>
        <p:spPr>
          <a:xfrm>
            <a:off x="7728849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432999" y="2499584"/>
            <a:ext cx="293075" cy="81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989298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308773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613423" y="1021800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202148" y="1887174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264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61158" y="1791199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21622" y="1887174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264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480631" y="1791199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85285" y="1818199"/>
            <a:ext cx="81980" cy="3332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61" name="object 6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5" y="902375"/>
            <a:ext cx="1051655" cy="26766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8318" y="3771165"/>
            <a:ext cx="527050" cy="398780"/>
          </a:xfrm>
          <a:custGeom>
            <a:avLst/>
            <a:gdLst/>
            <a:ahLst/>
            <a:cxnLst/>
            <a:rect l="l" t="t" r="r" b="b"/>
            <a:pathLst>
              <a:path w="527050" h="398779">
                <a:moveTo>
                  <a:pt x="526531" y="39815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9838" y="3709497"/>
            <a:ext cx="106983" cy="9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97874" y="3999655"/>
            <a:ext cx="2615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Arial"/>
                <a:cs typeface="Arial"/>
              </a:rPr>
              <a:t>Vanilla </a:t>
            </a:r>
            <a:r>
              <a:rPr sz="1800" b="1" spc="-5" dirty="0">
                <a:latin typeface="Arial"/>
                <a:cs typeface="Arial"/>
              </a:rPr>
              <a:t>Neural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947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2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38506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0" dirty="0"/>
              <a:t>“Vanilla” </a:t>
            </a:r>
            <a:r>
              <a:rPr sz="2800" spc="-5" dirty="0"/>
              <a:t>Neural</a:t>
            </a:r>
            <a:r>
              <a:rPr sz="2800" spc="-40" dirty="0"/>
              <a:t> </a:t>
            </a:r>
            <a:r>
              <a:rPr sz="2800" spc="-5" dirty="0"/>
              <a:t>Network</a:t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7749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40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7749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40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1703" y="2380618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1163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8275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39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275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39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82228" y="2380618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6675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5685" y="2814224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43749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32163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04338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381682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08772" y="2151475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0" y="0"/>
                </a:moveTo>
                <a:lnTo>
                  <a:pt x="425699" y="0"/>
                </a:lnTo>
                <a:lnTo>
                  <a:pt x="4256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08772" y="2151475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24275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47187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06197" y="2814224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12682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84857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062201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89298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29550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27700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86709" y="2814224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34472" y="2499584"/>
            <a:ext cx="309275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93201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5376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728849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14998" y="2499584"/>
            <a:ext cx="293076" cy="819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41698" y="1887174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264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900708" y="1791199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761100" y="2128565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49037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88294" y="3578645"/>
            <a:ext cx="531495" cy="510540"/>
          </a:xfrm>
          <a:custGeom>
            <a:avLst/>
            <a:gdLst/>
            <a:ahLst/>
            <a:cxnLst/>
            <a:rect l="l" t="t" r="r" b="b"/>
            <a:pathLst>
              <a:path w="531494" h="510539">
                <a:moveTo>
                  <a:pt x="0" y="0"/>
                </a:moveTo>
                <a:lnTo>
                  <a:pt x="530999" y="0"/>
                </a:lnTo>
                <a:lnTo>
                  <a:pt x="530999" y="510299"/>
                </a:lnTo>
                <a:lnTo>
                  <a:pt x="0" y="5102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294" y="3578645"/>
            <a:ext cx="531495" cy="510540"/>
          </a:xfrm>
          <a:custGeom>
            <a:avLst/>
            <a:gdLst/>
            <a:ahLst/>
            <a:cxnLst/>
            <a:rect l="l" t="t" r="r" b="b"/>
            <a:pathLst>
              <a:path w="531494" h="510539">
                <a:moveTo>
                  <a:pt x="0" y="0"/>
                </a:moveTo>
                <a:lnTo>
                  <a:pt x="530999" y="0"/>
                </a:lnTo>
                <a:lnTo>
                  <a:pt x="530999" y="510299"/>
                </a:lnTo>
                <a:lnTo>
                  <a:pt x="0" y="510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61319" y="36279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53794" y="2891565"/>
            <a:ext cx="2342515" cy="1485900"/>
          </a:xfrm>
          <a:custGeom>
            <a:avLst/>
            <a:gdLst/>
            <a:ahLst/>
            <a:cxnLst/>
            <a:rect l="l" t="t" r="r" b="b"/>
            <a:pathLst>
              <a:path w="2342515" h="1485900">
                <a:moveTo>
                  <a:pt x="0" y="1197379"/>
                </a:moveTo>
                <a:lnTo>
                  <a:pt x="20923" y="1242301"/>
                </a:lnTo>
                <a:lnTo>
                  <a:pt x="56629" y="1276512"/>
                </a:lnTo>
                <a:lnTo>
                  <a:pt x="108072" y="1312396"/>
                </a:lnTo>
                <a:lnTo>
                  <a:pt x="173822" y="1348464"/>
                </a:lnTo>
                <a:lnTo>
                  <a:pt x="211614" y="1366101"/>
                </a:lnTo>
                <a:lnTo>
                  <a:pt x="252447" y="1383225"/>
                </a:lnTo>
                <a:lnTo>
                  <a:pt x="296141" y="1399650"/>
                </a:lnTo>
                <a:lnTo>
                  <a:pt x="342518" y="1415189"/>
                </a:lnTo>
                <a:lnTo>
                  <a:pt x="391398" y="1429658"/>
                </a:lnTo>
                <a:lnTo>
                  <a:pt x="442602" y="1442868"/>
                </a:lnTo>
                <a:lnTo>
                  <a:pt x="495953" y="1454634"/>
                </a:lnTo>
                <a:lnTo>
                  <a:pt x="551271" y="1464770"/>
                </a:lnTo>
                <a:lnTo>
                  <a:pt x="608377" y="1473090"/>
                </a:lnTo>
                <a:lnTo>
                  <a:pt x="667093" y="1479407"/>
                </a:lnTo>
                <a:lnTo>
                  <a:pt x="727239" y="1483535"/>
                </a:lnTo>
                <a:lnTo>
                  <a:pt x="788637" y="1485288"/>
                </a:lnTo>
                <a:lnTo>
                  <a:pt x="851109" y="1484480"/>
                </a:lnTo>
                <a:lnTo>
                  <a:pt x="914474" y="1480924"/>
                </a:lnTo>
                <a:lnTo>
                  <a:pt x="978554" y="1474435"/>
                </a:lnTo>
                <a:lnTo>
                  <a:pt x="1043171" y="1464825"/>
                </a:lnTo>
                <a:lnTo>
                  <a:pt x="1108146" y="1451909"/>
                </a:lnTo>
                <a:lnTo>
                  <a:pt x="1173300" y="1435501"/>
                </a:lnTo>
                <a:lnTo>
                  <a:pt x="1217289" y="1422371"/>
                </a:lnTo>
                <a:lnTo>
                  <a:pt x="1261224" y="1407591"/>
                </a:lnTo>
                <a:lnTo>
                  <a:pt x="1305048" y="1391189"/>
                </a:lnTo>
                <a:lnTo>
                  <a:pt x="1348708" y="1373190"/>
                </a:lnTo>
                <a:lnTo>
                  <a:pt x="1392148" y="1353621"/>
                </a:lnTo>
                <a:lnTo>
                  <a:pt x="1435312" y="1332509"/>
                </a:lnTo>
                <a:lnTo>
                  <a:pt x="1478147" y="1309879"/>
                </a:lnTo>
                <a:lnTo>
                  <a:pt x="1520596" y="1285760"/>
                </a:lnTo>
                <a:lnTo>
                  <a:pt x="1562606" y="1260176"/>
                </a:lnTo>
                <a:lnTo>
                  <a:pt x="1604121" y="1233155"/>
                </a:lnTo>
                <a:lnTo>
                  <a:pt x="1645085" y="1204723"/>
                </a:lnTo>
                <a:lnTo>
                  <a:pt x="1685445" y="1174908"/>
                </a:lnTo>
                <a:lnTo>
                  <a:pt x="1725145" y="1143734"/>
                </a:lnTo>
                <a:lnTo>
                  <a:pt x="1764129" y="1111229"/>
                </a:lnTo>
                <a:lnTo>
                  <a:pt x="1802344" y="1077420"/>
                </a:lnTo>
                <a:lnTo>
                  <a:pt x="1839734" y="1042332"/>
                </a:lnTo>
                <a:lnTo>
                  <a:pt x="1876244" y="1005993"/>
                </a:lnTo>
                <a:lnTo>
                  <a:pt x="1911819" y="968429"/>
                </a:lnTo>
                <a:lnTo>
                  <a:pt x="1946403" y="929666"/>
                </a:lnTo>
                <a:lnTo>
                  <a:pt x="1979943" y="889731"/>
                </a:lnTo>
                <a:lnTo>
                  <a:pt x="2009481" y="852433"/>
                </a:lnTo>
                <a:lnTo>
                  <a:pt x="2038068" y="814207"/>
                </a:lnTo>
                <a:lnTo>
                  <a:pt x="2065664" y="775074"/>
                </a:lnTo>
                <a:lnTo>
                  <a:pt x="2092227" y="735055"/>
                </a:lnTo>
                <a:lnTo>
                  <a:pt x="2117715" y="694169"/>
                </a:lnTo>
                <a:lnTo>
                  <a:pt x="2142087" y="652436"/>
                </a:lnTo>
                <a:lnTo>
                  <a:pt x="2165303" y="609875"/>
                </a:lnTo>
                <a:lnTo>
                  <a:pt x="2187320" y="566508"/>
                </a:lnTo>
                <a:lnTo>
                  <a:pt x="2208098" y="522353"/>
                </a:lnTo>
                <a:lnTo>
                  <a:pt x="2227595" y="477431"/>
                </a:lnTo>
                <a:lnTo>
                  <a:pt x="2245769" y="431762"/>
                </a:lnTo>
                <a:lnTo>
                  <a:pt x="2264184" y="380687"/>
                </a:lnTo>
                <a:lnTo>
                  <a:pt x="2280895" y="328758"/>
                </a:lnTo>
                <a:lnTo>
                  <a:pt x="2295845" y="276002"/>
                </a:lnTo>
                <a:lnTo>
                  <a:pt x="2308981" y="222445"/>
                </a:lnTo>
                <a:lnTo>
                  <a:pt x="2320246" y="168114"/>
                </a:lnTo>
                <a:lnTo>
                  <a:pt x="2331615" y="99153"/>
                </a:lnTo>
                <a:lnTo>
                  <a:pt x="2339868" y="29075"/>
                </a:lnTo>
                <a:lnTo>
                  <a:pt x="2342138" y="2519"/>
                </a:lnTo>
                <a:lnTo>
                  <a:pt x="234232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55150" y="2795649"/>
            <a:ext cx="81936" cy="1066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3794" y="2919900"/>
            <a:ext cx="643255" cy="659130"/>
          </a:xfrm>
          <a:custGeom>
            <a:avLst/>
            <a:gdLst/>
            <a:ahLst/>
            <a:cxnLst/>
            <a:rect l="l" t="t" r="r" b="b"/>
            <a:pathLst>
              <a:path w="643255" h="659129">
                <a:moveTo>
                  <a:pt x="0" y="658744"/>
                </a:moveTo>
                <a:lnTo>
                  <a:pt x="3992" y="608493"/>
                </a:lnTo>
                <a:lnTo>
                  <a:pt x="15469" y="562586"/>
                </a:lnTo>
                <a:lnTo>
                  <a:pt x="33684" y="520590"/>
                </a:lnTo>
                <a:lnTo>
                  <a:pt x="57886" y="482069"/>
                </a:lnTo>
                <a:lnTo>
                  <a:pt x="87329" y="446589"/>
                </a:lnTo>
                <a:lnTo>
                  <a:pt x="121262" y="413715"/>
                </a:lnTo>
                <a:lnTo>
                  <a:pt x="158938" y="383014"/>
                </a:lnTo>
                <a:lnTo>
                  <a:pt x="199609" y="354051"/>
                </a:lnTo>
                <a:lnTo>
                  <a:pt x="242525" y="326391"/>
                </a:lnTo>
                <a:lnTo>
                  <a:pt x="286938" y="299600"/>
                </a:lnTo>
                <a:lnTo>
                  <a:pt x="332099" y="273244"/>
                </a:lnTo>
                <a:lnTo>
                  <a:pt x="381748" y="244235"/>
                </a:lnTo>
                <a:lnTo>
                  <a:pt x="430401" y="214648"/>
                </a:lnTo>
                <a:lnTo>
                  <a:pt x="477061" y="183904"/>
                </a:lnTo>
                <a:lnTo>
                  <a:pt x="520732" y="151426"/>
                </a:lnTo>
                <a:lnTo>
                  <a:pt x="560418" y="116635"/>
                </a:lnTo>
                <a:lnTo>
                  <a:pt x="602904" y="69012"/>
                </a:lnTo>
                <a:lnTo>
                  <a:pt x="635660" y="15742"/>
                </a:lnTo>
                <a:lnTo>
                  <a:pt x="642100" y="1410"/>
                </a:lnTo>
                <a:lnTo>
                  <a:pt x="64267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56044" y="2825471"/>
            <a:ext cx="80855" cy="109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53794" y="2891446"/>
            <a:ext cx="4020820" cy="1547495"/>
          </a:xfrm>
          <a:custGeom>
            <a:avLst/>
            <a:gdLst/>
            <a:ahLst/>
            <a:cxnLst/>
            <a:rect l="l" t="t" r="r" b="b"/>
            <a:pathLst>
              <a:path w="4020820" h="1547495">
                <a:moveTo>
                  <a:pt x="0" y="1197498"/>
                </a:moveTo>
                <a:lnTo>
                  <a:pt x="24205" y="1242484"/>
                </a:lnTo>
                <a:lnTo>
                  <a:pt x="53611" y="1267119"/>
                </a:lnTo>
                <a:lnTo>
                  <a:pt x="93796" y="1292698"/>
                </a:lnTo>
                <a:lnTo>
                  <a:pt x="144193" y="1318859"/>
                </a:lnTo>
                <a:lnTo>
                  <a:pt x="204234" y="1345239"/>
                </a:lnTo>
                <a:lnTo>
                  <a:pt x="273352" y="1371475"/>
                </a:lnTo>
                <a:lnTo>
                  <a:pt x="311138" y="1384426"/>
                </a:lnTo>
                <a:lnTo>
                  <a:pt x="350980" y="1397205"/>
                </a:lnTo>
                <a:lnTo>
                  <a:pt x="392808" y="1409767"/>
                </a:lnTo>
                <a:lnTo>
                  <a:pt x="436551" y="1422066"/>
                </a:lnTo>
                <a:lnTo>
                  <a:pt x="482137" y="1434057"/>
                </a:lnTo>
                <a:lnTo>
                  <a:pt x="529496" y="1445694"/>
                </a:lnTo>
                <a:lnTo>
                  <a:pt x="578557" y="1456933"/>
                </a:lnTo>
                <a:lnTo>
                  <a:pt x="629250" y="1467729"/>
                </a:lnTo>
                <a:lnTo>
                  <a:pt x="681502" y="1478034"/>
                </a:lnTo>
                <a:lnTo>
                  <a:pt x="735243" y="1487805"/>
                </a:lnTo>
                <a:lnTo>
                  <a:pt x="790403" y="1496997"/>
                </a:lnTo>
                <a:lnTo>
                  <a:pt x="846910" y="1505562"/>
                </a:lnTo>
                <a:lnTo>
                  <a:pt x="904694" y="1513458"/>
                </a:lnTo>
                <a:lnTo>
                  <a:pt x="963683" y="1520637"/>
                </a:lnTo>
                <a:lnTo>
                  <a:pt x="1023807" y="1527055"/>
                </a:lnTo>
                <a:lnTo>
                  <a:pt x="1084995" y="1532666"/>
                </a:lnTo>
                <a:lnTo>
                  <a:pt x="1147175" y="1537425"/>
                </a:lnTo>
                <a:lnTo>
                  <a:pt x="1210278" y="1541287"/>
                </a:lnTo>
                <a:lnTo>
                  <a:pt x="1274231" y="1544206"/>
                </a:lnTo>
                <a:lnTo>
                  <a:pt x="1338964" y="1546137"/>
                </a:lnTo>
                <a:lnTo>
                  <a:pt x="1404407" y="1547035"/>
                </a:lnTo>
                <a:lnTo>
                  <a:pt x="1470487" y="1546854"/>
                </a:lnTo>
                <a:lnTo>
                  <a:pt x="1537135" y="1545549"/>
                </a:lnTo>
                <a:lnTo>
                  <a:pt x="1604280" y="1543075"/>
                </a:lnTo>
                <a:lnTo>
                  <a:pt x="1671850" y="1539386"/>
                </a:lnTo>
                <a:lnTo>
                  <a:pt x="1739774" y="1534437"/>
                </a:lnTo>
                <a:lnTo>
                  <a:pt x="1807982" y="1528182"/>
                </a:lnTo>
                <a:lnTo>
                  <a:pt x="1876403" y="1520577"/>
                </a:lnTo>
                <a:lnTo>
                  <a:pt x="1944966" y="1511576"/>
                </a:lnTo>
                <a:lnTo>
                  <a:pt x="2013600" y="1501133"/>
                </a:lnTo>
                <a:lnTo>
                  <a:pt x="2063935" y="1492538"/>
                </a:lnTo>
                <a:lnTo>
                  <a:pt x="2114242" y="1483151"/>
                </a:lnTo>
                <a:lnTo>
                  <a:pt x="2164494" y="1472982"/>
                </a:lnTo>
                <a:lnTo>
                  <a:pt x="2214661" y="1462041"/>
                </a:lnTo>
                <a:lnTo>
                  <a:pt x="2264717" y="1450334"/>
                </a:lnTo>
                <a:lnTo>
                  <a:pt x="2314633" y="1437873"/>
                </a:lnTo>
                <a:lnTo>
                  <a:pt x="2364381" y="1424664"/>
                </a:lnTo>
                <a:lnTo>
                  <a:pt x="2413933" y="1410717"/>
                </a:lnTo>
                <a:lnTo>
                  <a:pt x="2463262" y="1396041"/>
                </a:lnTo>
                <a:lnTo>
                  <a:pt x="2512338" y="1380644"/>
                </a:lnTo>
                <a:lnTo>
                  <a:pt x="2561136" y="1364535"/>
                </a:lnTo>
                <a:lnTo>
                  <a:pt x="2609625" y="1347723"/>
                </a:lnTo>
                <a:lnTo>
                  <a:pt x="2657779" y="1330217"/>
                </a:lnTo>
                <a:lnTo>
                  <a:pt x="2705569" y="1312026"/>
                </a:lnTo>
                <a:lnTo>
                  <a:pt x="2752968" y="1293158"/>
                </a:lnTo>
                <a:lnTo>
                  <a:pt x="2799948" y="1273622"/>
                </a:lnTo>
                <a:lnTo>
                  <a:pt x="2846480" y="1253426"/>
                </a:lnTo>
                <a:lnTo>
                  <a:pt x="2892536" y="1232580"/>
                </a:lnTo>
                <a:lnTo>
                  <a:pt x="2938089" y="1211093"/>
                </a:lnTo>
                <a:lnTo>
                  <a:pt x="2983111" y="1188973"/>
                </a:lnTo>
                <a:lnTo>
                  <a:pt x="3027573" y="1166228"/>
                </a:lnTo>
                <a:lnTo>
                  <a:pt x="3071448" y="1142868"/>
                </a:lnTo>
                <a:lnTo>
                  <a:pt x="3114708" y="1118902"/>
                </a:lnTo>
                <a:lnTo>
                  <a:pt x="3157324" y="1094338"/>
                </a:lnTo>
                <a:lnTo>
                  <a:pt x="3199270" y="1069185"/>
                </a:lnTo>
                <a:lnTo>
                  <a:pt x="3240516" y="1043451"/>
                </a:lnTo>
                <a:lnTo>
                  <a:pt x="3281035" y="1017147"/>
                </a:lnTo>
                <a:lnTo>
                  <a:pt x="3320799" y="990279"/>
                </a:lnTo>
                <a:lnTo>
                  <a:pt x="3359780" y="962858"/>
                </a:lnTo>
                <a:lnTo>
                  <a:pt x="3397950" y="934891"/>
                </a:lnTo>
                <a:lnTo>
                  <a:pt x="3440947" y="901956"/>
                </a:lnTo>
                <a:lnTo>
                  <a:pt x="3482785" y="868320"/>
                </a:lnTo>
                <a:lnTo>
                  <a:pt x="3523420" y="833997"/>
                </a:lnTo>
                <a:lnTo>
                  <a:pt x="3562809" y="799000"/>
                </a:lnTo>
                <a:lnTo>
                  <a:pt x="3600909" y="763343"/>
                </a:lnTo>
                <a:lnTo>
                  <a:pt x="3637677" y="727040"/>
                </a:lnTo>
                <a:lnTo>
                  <a:pt x="3673071" y="690103"/>
                </a:lnTo>
                <a:lnTo>
                  <a:pt x="3707047" y="652546"/>
                </a:lnTo>
                <a:lnTo>
                  <a:pt x="3739562" y="614383"/>
                </a:lnTo>
                <a:lnTo>
                  <a:pt x="3770573" y="575627"/>
                </a:lnTo>
                <a:lnTo>
                  <a:pt x="3800038" y="536292"/>
                </a:lnTo>
                <a:lnTo>
                  <a:pt x="3827913" y="496390"/>
                </a:lnTo>
                <a:lnTo>
                  <a:pt x="3854156" y="455937"/>
                </a:lnTo>
                <a:lnTo>
                  <a:pt x="3880693" y="411504"/>
                </a:lnTo>
                <a:lnTo>
                  <a:pt x="3905209" y="366456"/>
                </a:lnTo>
                <a:lnTo>
                  <a:pt x="3927650" y="320810"/>
                </a:lnTo>
                <a:lnTo>
                  <a:pt x="3947961" y="274582"/>
                </a:lnTo>
                <a:lnTo>
                  <a:pt x="3966086" y="227791"/>
                </a:lnTo>
                <a:lnTo>
                  <a:pt x="3981972" y="180453"/>
                </a:lnTo>
                <a:lnTo>
                  <a:pt x="4001483" y="108457"/>
                </a:lnTo>
                <a:lnTo>
                  <a:pt x="4015647" y="35328"/>
                </a:lnTo>
                <a:lnTo>
                  <a:pt x="4019543" y="7624"/>
                </a:lnTo>
                <a:lnTo>
                  <a:pt x="402046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33326" y="2795621"/>
            <a:ext cx="81871" cy="107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53794" y="3115148"/>
            <a:ext cx="6056630" cy="1416685"/>
          </a:xfrm>
          <a:custGeom>
            <a:avLst/>
            <a:gdLst/>
            <a:ahLst/>
            <a:cxnLst/>
            <a:rect l="l" t="t" r="r" b="b"/>
            <a:pathLst>
              <a:path w="6056630" h="1416685">
                <a:moveTo>
                  <a:pt x="0" y="973797"/>
                </a:moveTo>
                <a:lnTo>
                  <a:pt x="16881" y="1013172"/>
                </a:lnTo>
                <a:lnTo>
                  <a:pt x="50886" y="1044214"/>
                </a:lnTo>
                <a:lnTo>
                  <a:pt x="83224" y="1065427"/>
                </a:lnTo>
                <a:lnTo>
                  <a:pt x="122986" y="1086930"/>
                </a:lnTo>
                <a:lnTo>
                  <a:pt x="169906" y="1108615"/>
                </a:lnTo>
                <a:lnTo>
                  <a:pt x="223721" y="1130376"/>
                </a:lnTo>
                <a:lnTo>
                  <a:pt x="284164" y="1152104"/>
                </a:lnTo>
                <a:lnTo>
                  <a:pt x="350972" y="1173693"/>
                </a:lnTo>
                <a:lnTo>
                  <a:pt x="423877" y="1195036"/>
                </a:lnTo>
                <a:lnTo>
                  <a:pt x="462534" y="1205581"/>
                </a:lnTo>
                <a:lnTo>
                  <a:pt x="502616" y="1216025"/>
                </a:lnTo>
                <a:lnTo>
                  <a:pt x="544090" y="1226353"/>
                </a:lnTo>
                <a:lnTo>
                  <a:pt x="586923" y="1236553"/>
                </a:lnTo>
                <a:lnTo>
                  <a:pt x="631082" y="1246610"/>
                </a:lnTo>
                <a:lnTo>
                  <a:pt x="676533" y="1256513"/>
                </a:lnTo>
                <a:lnTo>
                  <a:pt x="723244" y="1266246"/>
                </a:lnTo>
                <a:lnTo>
                  <a:pt x="771181" y="1275797"/>
                </a:lnTo>
                <a:lnTo>
                  <a:pt x="820312" y="1285152"/>
                </a:lnTo>
                <a:lnTo>
                  <a:pt x="870602" y="1294299"/>
                </a:lnTo>
                <a:lnTo>
                  <a:pt x="922019" y="1303223"/>
                </a:lnTo>
                <a:lnTo>
                  <a:pt x="974530" y="1311911"/>
                </a:lnTo>
                <a:lnTo>
                  <a:pt x="1028102" y="1320349"/>
                </a:lnTo>
                <a:lnTo>
                  <a:pt x="1082701" y="1328525"/>
                </a:lnTo>
                <a:lnTo>
                  <a:pt x="1138294" y="1336425"/>
                </a:lnTo>
                <a:lnTo>
                  <a:pt x="1194849" y="1344036"/>
                </a:lnTo>
                <a:lnTo>
                  <a:pt x="1252332" y="1351343"/>
                </a:lnTo>
                <a:lnTo>
                  <a:pt x="1310709" y="1358334"/>
                </a:lnTo>
                <a:lnTo>
                  <a:pt x="1369948" y="1364996"/>
                </a:lnTo>
                <a:lnTo>
                  <a:pt x="1430016" y="1371314"/>
                </a:lnTo>
                <a:lnTo>
                  <a:pt x="1490880" y="1377276"/>
                </a:lnTo>
                <a:lnTo>
                  <a:pt x="1552505" y="1382868"/>
                </a:lnTo>
                <a:lnTo>
                  <a:pt x="1614860" y="1388077"/>
                </a:lnTo>
                <a:lnTo>
                  <a:pt x="1677911" y="1392889"/>
                </a:lnTo>
                <a:lnTo>
                  <a:pt x="1741624" y="1397291"/>
                </a:lnTo>
                <a:lnTo>
                  <a:pt x="1805968" y="1401269"/>
                </a:lnTo>
                <a:lnTo>
                  <a:pt x="1870908" y="1404811"/>
                </a:lnTo>
                <a:lnTo>
                  <a:pt x="1936411" y="1407902"/>
                </a:lnTo>
                <a:lnTo>
                  <a:pt x="2002445" y="1410529"/>
                </a:lnTo>
                <a:lnTo>
                  <a:pt x="2068976" y="1412680"/>
                </a:lnTo>
                <a:lnTo>
                  <a:pt x="2135971" y="1414339"/>
                </a:lnTo>
                <a:lnTo>
                  <a:pt x="2203397" y="1415495"/>
                </a:lnTo>
                <a:lnTo>
                  <a:pt x="2271220" y="1416133"/>
                </a:lnTo>
                <a:lnTo>
                  <a:pt x="2339408" y="1416241"/>
                </a:lnTo>
                <a:lnTo>
                  <a:pt x="2407928" y="1415804"/>
                </a:lnTo>
                <a:lnTo>
                  <a:pt x="2476746" y="1414810"/>
                </a:lnTo>
                <a:lnTo>
                  <a:pt x="2545829" y="1413245"/>
                </a:lnTo>
                <a:lnTo>
                  <a:pt x="2615144" y="1411096"/>
                </a:lnTo>
                <a:lnTo>
                  <a:pt x="2684657" y="1408348"/>
                </a:lnTo>
                <a:lnTo>
                  <a:pt x="2754337" y="1404990"/>
                </a:lnTo>
                <a:lnTo>
                  <a:pt x="2824149" y="1401007"/>
                </a:lnTo>
                <a:lnTo>
                  <a:pt x="2894061" y="1396386"/>
                </a:lnTo>
                <a:lnTo>
                  <a:pt x="2964039" y="1391114"/>
                </a:lnTo>
                <a:lnTo>
                  <a:pt x="3034050" y="1385176"/>
                </a:lnTo>
                <a:lnTo>
                  <a:pt x="3086967" y="1380241"/>
                </a:lnTo>
                <a:lnTo>
                  <a:pt x="3139869" y="1374922"/>
                </a:lnTo>
                <a:lnTo>
                  <a:pt x="3192744" y="1369222"/>
                </a:lnTo>
                <a:lnTo>
                  <a:pt x="3245575" y="1363143"/>
                </a:lnTo>
                <a:lnTo>
                  <a:pt x="3298349" y="1356691"/>
                </a:lnTo>
                <a:lnTo>
                  <a:pt x="3351051" y="1349867"/>
                </a:lnTo>
                <a:lnTo>
                  <a:pt x="3403668" y="1342675"/>
                </a:lnTo>
                <a:lnTo>
                  <a:pt x="3456184" y="1335118"/>
                </a:lnTo>
                <a:lnTo>
                  <a:pt x="3508586" y="1327199"/>
                </a:lnTo>
                <a:lnTo>
                  <a:pt x="3560859" y="1318922"/>
                </a:lnTo>
                <a:lnTo>
                  <a:pt x="3612989" y="1310290"/>
                </a:lnTo>
                <a:lnTo>
                  <a:pt x="3664962" y="1301306"/>
                </a:lnTo>
                <a:lnTo>
                  <a:pt x="3716763" y="1291973"/>
                </a:lnTo>
                <a:lnTo>
                  <a:pt x="3768378" y="1282295"/>
                </a:lnTo>
                <a:lnTo>
                  <a:pt x="3819792" y="1272274"/>
                </a:lnTo>
                <a:lnTo>
                  <a:pt x="3870992" y="1261914"/>
                </a:lnTo>
                <a:lnTo>
                  <a:pt x="3921963" y="1251218"/>
                </a:lnTo>
                <a:lnTo>
                  <a:pt x="3972691" y="1240190"/>
                </a:lnTo>
                <a:lnTo>
                  <a:pt x="4023161" y="1228832"/>
                </a:lnTo>
                <a:lnTo>
                  <a:pt x="4073359" y="1217148"/>
                </a:lnTo>
                <a:lnTo>
                  <a:pt x="4123271" y="1205141"/>
                </a:lnTo>
                <a:lnTo>
                  <a:pt x="4172882" y="1192815"/>
                </a:lnTo>
                <a:lnTo>
                  <a:pt x="4222179" y="1180171"/>
                </a:lnTo>
                <a:lnTo>
                  <a:pt x="4271146" y="1167215"/>
                </a:lnTo>
                <a:lnTo>
                  <a:pt x="4319770" y="1153948"/>
                </a:lnTo>
                <a:lnTo>
                  <a:pt x="4368036" y="1140375"/>
                </a:lnTo>
                <a:lnTo>
                  <a:pt x="4415930" y="1126498"/>
                </a:lnTo>
                <a:lnTo>
                  <a:pt x="4463438" y="1112320"/>
                </a:lnTo>
                <a:lnTo>
                  <a:pt x="4510545" y="1097846"/>
                </a:lnTo>
                <a:lnTo>
                  <a:pt x="4557237" y="1083077"/>
                </a:lnTo>
                <a:lnTo>
                  <a:pt x="4603500" y="1068018"/>
                </a:lnTo>
                <a:lnTo>
                  <a:pt x="4649319" y="1052671"/>
                </a:lnTo>
                <a:lnTo>
                  <a:pt x="4694681" y="1037040"/>
                </a:lnTo>
                <a:lnTo>
                  <a:pt x="4739570" y="1021127"/>
                </a:lnTo>
                <a:lnTo>
                  <a:pt x="4783972" y="1004937"/>
                </a:lnTo>
                <a:lnTo>
                  <a:pt x="4827874" y="988472"/>
                </a:lnTo>
                <a:lnTo>
                  <a:pt x="4871260" y="971736"/>
                </a:lnTo>
                <a:lnTo>
                  <a:pt x="4914117" y="954732"/>
                </a:lnTo>
                <a:lnTo>
                  <a:pt x="4956430" y="937462"/>
                </a:lnTo>
                <a:lnTo>
                  <a:pt x="4998185" y="919931"/>
                </a:lnTo>
                <a:lnTo>
                  <a:pt x="5039368" y="902142"/>
                </a:lnTo>
                <a:lnTo>
                  <a:pt x="5079964" y="884097"/>
                </a:lnTo>
                <a:lnTo>
                  <a:pt x="5119959" y="865800"/>
                </a:lnTo>
                <a:lnTo>
                  <a:pt x="5172730" y="840822"/>
                </a:lnTo>
                <a:lnTo>
                  <a:pt x="5224356" y="815403"/>
                </a:lnTo>
                <a:lnTo>
                  <a:pt x="5274801" y="789550"/>
                </a:lnTo>
                <a:lnTo>
                  <a:pt x="5324031" y="763271"/>
                </a:lnTo>
                <a:lnTo>
                  <a:pt x="5372011" y="736574"/>
                </a:lnTo>
                <a:lnTo>
                  <a:pt x="5418706" y="709466"/>
                </a:lnTo>
                <a:lnTo>
                  <a:pt x="5464082" y="681957"/>
                </a:lnTo>
                <a:lnTo>
                  <a:pt x="5508104" y="654052"/>
                </a:lnTo>
                <a:lnTo>
                  <a:pt x="5550736" y="625761"/>
                </a:lnTo>
                <a:lnTo>
                  <a:pt x="5591946" y="597091"/>
                </a:lnTo>
                <a:lnTo>
                  <a:pt x="5631696" y="568050"/>
                </a:lnTo>
                <a:lnTo>
                  <a:pt x="5669954" y="538646"/>
                </a:lnTo>
                <a:lnTo>
                  <a:pt x="5706684" y="508885"/>
                </a:lnTo>
                <a:lnTo>
                  <a:pt x="5741852" y="478778"/>
                </a:lnTo>
                <a:lnTo>
                  <a:pt x="5775422" y="448330"/>
                </a:lnTo>
                <a:lnTo>
                  <a:pt x="5807361" y="417550"/>
                </a:lnTo>
                <a:lnTo>
                  <a:pt x="5847347" y="376008"/>
                </a:lnTo>
                <a:lnTo>
                  <a:pt x="5884287" y="333907"/>
                </a:lnTo>
                <a:lnTo>
                  <a:pt x="5918100" y="291268"/>
                </a:lnTo>
                <a:lnTo>
                  <a:pt x="5948704" y="248107"/>
                </a:lnTo>
                <a:lnTo>
                  <a:pt x="5976015" y="204444"/>
                </a:lnTo>
                <a:lnTo>
                  <a:pt x="5999952" y="160297"/>
                </a:lnTo>
                <a:lnTo>
                  <a:pt x="6029349" y="93211"/>
                </a:lnTo>
                <a:lnTo>
                  <a:pt x="6050692" y="25140"/>
                </a:lnTo>
                <a:lnTo>
                  <a:pt x="6054737" y="7976"/>
                </a:lnTo>
                <a:lnTo>
                  <a:pt x="605642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69398" y="3019624"/>
            <a:ext cx="81651" cy="1082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6796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 Graph: </a:t>
            </a:r>
            <a:r>
              <a:rPr sz="2800" dirty="0"/>
              <a:t>Many </a:t>
            </a:r>
            <a:r>
              <a:rPr sz="2800" spc="-5" dirty="0"/>
              <a:t>to</a:t>
            </a:r>
            <a:r>
              <a:rPr sz="2800" spc="-100" dirty="0"/>
              <a:t> </a:t>
            </a:r>
            <a:r>
              <a:rPr sz="2800" dirty="0"/>
              <a:t>Many</a:t>
            </a:r>
            <a:endParaRPr sz="2800"/>
          </a:p>
        </p:txBody>
      </p:sp>
      <p:sp>
        <p:nvSpPr>
          <p:cNvPr id="49" name="object 49"/>
          <p:cNvSpPr txBox="1"/>
          <p:nvPr/>
        </p:nvSpPr>
        <p:spPr>
          <a:xfrm>
            <a:off x="7728849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432999" y="2499584"/>
            <a:ext cx="293075" cy="81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989298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308773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613423" y="1021800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202148" y="1887174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264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61158" y="1791199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21622" y="1887174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264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480631" y="1791199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85285" y="1818199"/>
            <a:ext cx="81980" cy="3332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434324" y="1200599"/>
            <a:ext cx="426084" cy="421005"/>
          </a:xfrm>
          <a:prstGeom prst="rect">
            <a:avLst/>
          </a:prstGeom>
          <a:solidFill>
            <a:srgbClr val="D9D1E9"/>
          </a:solidFill>
          <a:ln w="9524">
            <a:solidFill>
              <a:srgbClr val="000000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119525" y="1173474"/>
            <a:ext cx="426084" cy="421005"/>
          </a:xfrm>
          <a:prstGeom prst="rect">
            <a:avLst/>
          </a:prstGeom>
          <a:solidFill>
            <a:srgbClr val="D9D1E9"/>
          </a:solidFill>
          <a:ln w="9524">
            <a:solidFill>
              <a:srgbClr val="000000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859075" y="1173474"/>
            <a:ext cx="426084" cy="421005"/>
          </a:xfrm>
          <a:prstGeom prst="rect">
            <a:avLst/>
          </a:prstGeom>
          <a:solidFill>
            <a:srgbClr val="D9D1E9"/>
          </a:solidFill>
          <a:ln w="9524">
            <a:solidFill>
              <a:srgbClr val="000000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598624" y="1173474"/>
            <a:ext cx="426084" cy="421005"/>
          </a:xfrm>
          <a:prstGeom prst="rect">
            <a:avLst/>
          </a:prstGeom>
          <a:solidFill>
            <a:srgbClr val="D9D1E9"/>
          </a:solidFill>
          <a:ln w="9524">
            <a:solidFill>
              <a:srgbClr val="000000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039123" y="1410900"/>
            <a:ext cx="281305" cy="0"/>
          </a:xfrm>
          <a:custGeom>
            <a:avLst/>
            <a:gdLst/>
            <a:ahLst/>
            <a:cxnLst/>
            <a:rect l="l" t="t" r="r" b="b"/>
            <a:pathLst>
              <a:path w="281304">
                <a:moveTo>
                  <a:pt x="0" y="0"/>
                </a:moveTo>
                <a:lnTo>
                  <a:pt x="280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10398" y="1369909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34473" y="1383775"/>
            <a:ext cx="271145" cy="0"/>
          </a:xfrm>
          <a:custGeom>
            <a:avLst/>
            <a:gdLst/>
            <a:ahLst/>
            <a:cxnLst/>
            <a:rect l="l" t="t" r="r" b="b"/>
            <a:pathLst>
              <a:path w="271145">
                <a:moveTo>
                  <a:pt x="0" y="0"/>
                </a:moveTo>
                <a:lnTo>
                  <a:pt x="2708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995848" y="134278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14998" y="1383775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2970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735174" y="134278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54549" y="1383775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29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474724" y="1342784"/>
            <a:ext cx="105500" cy="819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73" name="object 7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703" y="2380618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1319" y="36279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3532" y="51387"/>
            <a:ext cx="8245555" cy="44895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755138" y="1258173"/>
          <a:ext cx="7199629" cy="2576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4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4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80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4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721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901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4050">
                        <a:latin typeface="Times New Roman"/>
                        <a:cs typeface="Times New Roman"/>
                      </a:endParaRPr>
                    </a:p>
                    <a:p>
                      <a:pPr marR="321945" algn="r">
                        <a:lnSpc>
                          <a:spcPct val="10000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400" baseline="-31250" dirty="0">
                          <a:latin typeface="Arial"/>
                          <a:cs typeface="Arial"/>
                        </a:rPr>
                        <a:t>W</a:t>
                      </a:r>
                      <a:endParaRPr sz="2400" baseline="-3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1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350">
                        <a:latin typeface="Times New Roman"/>
                        <a:cs typeface="Times New Roman"/>
                      </a:endParaRPr>
                    </a:p>
                    <a:p>
                      <a:pPr marL="5905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1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34099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1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marL="267335">
                        <a:lnSpc>
                          <a:spcPct val="10000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400" baseline="-31250" dirty="0">
                          <a:latin typeface="Arial"/>
                          <a:cs typeface="Arial"/>
                        </a:rPr>
                        <a:t>W</a:t>
                      </a:r>
                      <a:endParaRPr sz="2400" baseline="-3125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ts val="1989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2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marL="3308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2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ts val="1989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2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259715">
                        <a:lnSpc>
                          <a:spcPct val="10000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400" baseline="-31250" dirty="0">
                          <a:latin typeface="Arial"/>
                          <a:cs typeface="Arial"/>
                        </a:rPr>
                        <a:t>W</a:t>
                      </a:r>
                      <a:endParaRPr sz="2400" baseline="-3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9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3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3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989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3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90"/>
                        </a:spcBef>
                      </a:pPr>
                      <a:r>
                        <a:rPr sz="4800" dirty="0">
                          <a:latin typeface="Arial"/>
                          <a:cs typeface="Arial"/>
                        </a:rPr>
                        <a:t>…</a:t>
                      </a:r>
                      <a:endParaRPr sz="4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989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T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T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1989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T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R="319405" algn="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1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2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800" baseline="-32407" dirty="0">
                          <a:latin typeface="Arial"/>
                          <a:cs typeface="Arial"/>
                        </a:rPr>
                        <a:t>3</a:t>
                      </a:r>
                      <a:endParaRPr sz="1800" baseline="-32407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6796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 Graph: </a:t>
            </a:r>
            <a:r>
              <a:rPr sz="2800" dirty="0"/>
              <a:t>Many </a:t>
            </a:r>
            <a:r>
              <a:rPr sz="2800" spc="-5" dirty="0"/>
              <a:t>to</a:t>
            </a:r>
            <a:r>
              <a:rPr sz="2800" spc="-100" dirty="0"/>
              <a:t> </a:t>
            </a:r>
            <a:r>
              <a:rPr sz="2800" dirty="0"/>
              <a:t>Many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8432717" y="178332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7749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40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7749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40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1703" y="2380618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1163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8275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39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275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39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82228" y="2380618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6675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5685" y="2814224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43749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32163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04338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381682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08772" y="2151475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0" y="0"/>
                </a:moveTo>
                <a:lnTo>
                  <a:pt x="425699" y="0"/>
                </a:lnTo>
                <a:lnTo>
                  <a:pt x="4256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08772" y="2151475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24275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47187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06197" y="2814224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12682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84857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062201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89298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29550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27700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86709" y="2814224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34472" y="2499584"/>
            <a:ext cx="309275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93201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5376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728849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14998" y="2499584"/>
            <a:ext cx="293076" cy="819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41698" y="1887174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264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900708" y="1791199"/>
            <a:ext cx="81981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761100" y="2128565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49037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88294" y="3578645"/>
            <a:ext cx="531495" cy="510540"/>
          </a:xfrm>
          <a:custGeom>
            <a:avLst/>
            <a:gdLst/>
            <a:ahLst/>
            <a:cxnLst/>
            <a:rect l="l" t="t" r="r" b="b"/>
            <a:pathLst>
              <a:path w="531494" h="510539">
                <a:moveTo>
                  <a:pt x="0" y="0"/>
                </a:moveTo>
                <a:lnTo>
                  <a:pt x="530999" y="0"/>
                </a:lnTo>
                <a:lnTo>
                  <a:pt x="530999" y="510299"/>
                </a:lnTo>
                <a:lnTo>
                  <a:pt x="0" y="5102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294" y="3578645"/>
            <a:ext cx="531495" cy="510540"/>
          </a:xfrm>
          <a:custGeom>
            <a:avLst/>
            <a:gdLst/>
            <a:ahLst/>
            <a:cxnLst/>
            <a:rect l="l" t="t" r="r" b="b"/>
            <a:pathLst>
              <a:path w="531494" h="510539">
                <a:moveTo>
                  <a:pt x="0" y="0"/>
                </a:moveTo>
                <a:lnTo>
                  <a:pt x="530999" y="0"/>
                </a:lnTo>
                <a:lnTo>
                  <a:pt x="530999" y="510299"/>
                </a:lnTo>
                <a:lnTo>
                  <a:pt x="0" y="510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61319" y="36279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53794" y="2891565"/>
            <a:ext cx="2342515" cy="1485900"/>
          </a:xfrm>
          <a:custGeom>
            <a:avLst/>
            <a:gdLst/>
            <a:ahLst/>
            <a:cxnLst/>
            <a:rect l="l" t="t" r="r" b="b"/>
            <a:pathLst>
              <a:path w="2342515" h="1485900">
                <a:moveTo>
                  <a:pt x="0" y="1197379"/>
                </a:moveTo>
                <a:lnTo>
                  <a:pt x="20923" y="1242301"/>
                </a:lnTo>
                <a:lnTo>
                  <a:pt x="56629" y="1276512"/>
                </a:lnTo>
                <a:lnTo>
                  <a:pt x="108072" y="1312396"/>
                </a:lnTo>
                <a:lnTo>
                  <a:pt x="173822" y="1348464"/>
                </a:lnTo>
                <a:lnTo>
                  <a:pt x="211614" y="1366101"/>
                </a:lnTo>
                <a:lnTo>
                  <a:pt x="252447" y="1383225"/>
                </a:lnTo>
                <a:lnTo>
                  <a:pt x="296141" y="1399650"/>
                </a:lnTo>
                <a:lnTo>
                  <a:pt x="342518" y="1415189"/>
                </a:lnTo>
                <a:lnTo>
                  <a:pt x="391398" y="1429658"/>
                </a:lnTo>
                <a:lnTo>
                  <a:pt x="442602" y="1442868"/>
                </a:lnTo>
                <a:lnTo>
                  <a:pt x="495953" y="1454634"/>
                </a:lnTo>
                <a:lnTo>
                  <a:pt x="551271" y="1464770"/>
                </a:lnTo>
                <a:lnTo>
                  <a:pt x="608377" y="1473090"/>
                </a:lnTo>
                <a:lnTo>
                  <a:pt x="667093" y="1479407"/>
                </a:lnTo>
                <a:lnTo>
                  <a:pt x="727239" y="1483535"/>
                </a:lnTo>
                <a:lnTo>
                  <a:pt x="788637" y="1485288"/>
                </a:lnTo>
                <a:lnTo>
                  <a:pt x="851109" y="1484480"/>
                </a:lnTo>
                <a:lnTo>
                  <a:pt x="914474" y="1480924"/>
                </a:lnTo>
                <a:lnTo>
                  <a:pt x="978554" y="1474435"/>
                </a:lnTo>
                <a:lnTo>
                  <a:pt x="1043171" y="1464825"/>
                </a:lnTo>
                <a:lnTo>
                  <a:pt x="1108146" y="1451909"/>
                </a:lnTo>
                <a:lnTo>
                  <a:pt x="1173300" y="1435501"/>
                </a:lnTo>
                <a:lnTo>
                  <a:pt x="1217289" y="1422371"/>
                </a:lnTo>
                <a:lnTo>
                  <a:pt x="1261224" y="1407591"/>
                </a:lnTo>
                <a:lnTo>
                  <a:pt x="1305048" y="1391189"/>
                </a:lnTo>
                <a:lnTo>
                  <a:pt x="1348708" y="1373190"/>
                </a:lnTo>
                <a:lnTo>
                  <a:pt x="1392148" y="1353621"/>
                </a:lnTo>
                <a:lnTo>
                  <a:pt x="1435312" y="1332509"/>
                </a:lnTo>
                <a:lnTo>
                  <a:pt x="1478147" y="1309879"/>
                </a:lnTo>
                <a:lnTo>
                  <a:pt x="1520596" y="1285760"/>
                </a:lnTo>
                <a:lnTo>
                  <a:pt x="1562606" y="1260176"/>
                </a:lnTo>
                <a:lnTo>
                  <a:pt x="1604121" y="1233155"/>
                </a:lnTo>
                <a:lnTo>
                  <a:pt x="1645085" y="1204723"/>
                </a:lnTo>
                <a:lnTo>
                  <a:pt x="1685445" y="1174908"/>
                </a:lnTo>
                <a:lnTo>
                  <a:pt x="1725145" y="1143734"/>
                </a:lnTo>
                <a:lnTo>
                  <a:pt x="1764129" y="1111229"/>
                </a:lnTo>
                <a:lnTo>
                  <a:pt x="1802344" y="1077420"/>
                </a:lnTo>
                <a:lnTo>
                  <a:pt x="1839734" y="1042332"/>
                </a:lnTo>
                <a:lnTo>
                  <a:pt x="1876244" y="1005993"/>
                </a:lnTo>
                <a:lnTo>
                  <a:pt x="1911819" y="968429"/>
                </a:lnTo>
                <a:lnTo>
                  <a:pt x="1946403" y="929666"/>
                </a:lnTo>
                <a:lnTo>
                  <a:pt x="1979943" y="889731"/>
                </a:lnTo>
                <a:lnTo>
                  <a:pt x="2009481" y="852433"/>
                </a:lnTo>
                <a:lnTo>
                  <a:pt x="2038068" y="814207"/>
                </a:lnTo>
                <a:lnTo>
                  <a:pt x="2065664" y="775074"/>
                </a:lnTo>
                <a:lnTo>
                  <a:pt x="2092227" y="735055"/>
                </a:lnTo>
                <a:lnTo>
                  <a:pt x="2117715" y="694169"/>
                </a:lnTo>
                <a:lnTo>
                  <a:pt x="2142087" y="652436"/>
                </a:lnTo>
                <a:lnTo>
                  <a:pt x="2165303" y="609875"/>
                </a:lnTo>
                <a:lnTo>
                  <a:pt x="2187320" y="566508"/>
                </a:lnTo>
                <a:lnTo>
                  <a:pt x="2208098" y="522353"/>
                </a:lnTo>
                <a:lnTo>
                  <a:pt x="2227595" y="477431"/>
                </a:lnTo>
                <a:lnTo>
                  <a:pt x="2245769" y="431762"/>
                </a:lnTo>
                <a:lnTo>
                  <a:pt x="2264184" y="380687"/>
                </a:lnTo>
                <a:lnTo>
                  <a:pt x="2280895" y="328758"/>
                </a:lnTo>
                <a:lnTo>
                  <a:pt x="2295845" y="276002"/>
                </a:lnTo>
                <a:lnTo>
                  <a:pt x="2308981" y="222445"/>
                </a:lnTo>
                <a:lnTo>
                  <a:pt x="2320246" y="168114"/>
                </a:lnTo>
                <a:lnTo>
                  <a:pt x="2331615" y="99153"/>
                </a:lnTo>
                <a:lnTo>
                  <a:pt x="2339868" y="29075"/>
                </a:lnTo>
                <a:lnTo>
                  <a:pt x="2342138" y="2519"/>
                </a:lnTo>
                <a:lnTo>
                  <a:pt x="234232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55150" y="2795649"/>
            <a:ext cx="81936" cy="1066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3794" y="2919900"/>
            <a:ext cx="643255" cy="659130"/>
          </a:xfrm>
          <a:custGeom>
            <a:avLst/>
            <a:gdLst/>
            <a:ahLst/>
            <a:cxnLst/>
            <a:rect l="l" t="t" r="r" b="b"/>
            <a:pathLst>
              <a:path w="643255" h="659129">
                <a:moveTo>
                  <a:pt x="0" y="658744"/>
                </a:moveTo>
                <a:lnTo>
                  <a:pt x="3992" y="608493"/>
                </a:lnTo>
                <a:lnTo>
                  <a:pt x="15469" y="562586"/>
                </a:lnTo>
                <a:lnTo>
                  <a:pt x="33684" y="520590"/>
                </a:lnTo>
                <a:lnTo>
                  <a:pt x="57886" y="482069"/>
                </a:lnTo>
                <a:lnTo>
                  <a:pt x="87329" y="446589"/>
                </a:lnTo>
                <a:lnTo>
                  <a:pt x="121262" y="413715"/>
                </a:lnTo>
                <a:lnTo>
                  <a:pt x="158938" y="383014"/>
                </a:lnTo>
                <a:lnTo>
                  <a:pt x="199609" y="354051"/>
                </a:lnTo>
                <a:lnTo>
                  <a:pt x="242525" y="326391"/>
                </a:lnTo>
                <a:lnTo>
                  <a:pt x="286938" y="299600"/>
                </a:lnTo>
                <a:lnTo>
                  <a:pt x="332099" y="273244"/>
                </a:lnTo>
                <a:lnTo>
                  <a:pt x="381748" y="244235"/>
                </a:lnTo>
                <a:lnTo>
                  <a:pt x="430401" y="214648"/>
                </a:lnTo>
                <a:lnTo>
                  <a:pt x="477061" y="183904"/>
                </a:lnTo>
                <a:lnTo>
                  <a:pt x="520732" y="151426"/>
                </a:lnTo>
                <a:lnTo>
                  <a:pt x="560418" y="116635"/>
                </a:lnTo>
                <a:lnTo>
                  <a:pt x="602904" y="69012"/>
                </a:lnTo>
                <a:lnTo>
                  <a:pt x="635660" y="15742"/>
                </a:lnTo>
                <a:lnTo>
                  <a:pt x="642100" y="1410"/>
                </a:lnTo>
                <a:lnTo>
                  <a:pt x="64267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56044" y="2825471"/>
            <a:ext cx="80855" cy="109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53794" y="2891446"/>
            <a:ext cx="4020820" cy="1547495"/>
          </a:xfrm>
          <a:custGeom>
            <a:avLst/>
            <a:gdLst/>
            <a:ahLst/>
            <a:cxnLst/>
            <a:rect l="l" t="t" r="r" b="b"/>
            <a:pathLst>
              <a:path w="4020820" h="1547495">
                <a:moveTo>
                  <a:pt x="0" y="1197498"/>
                </a:moveTo>
                <a:lnTo>
                  <a:pt x="24205" y="1242484"/>
                </a:lnTo>
                <a:lnTo>
                  <a:pt x="53611" y="1267119"/>
                </a:lnTo>
                <a:lnTo>
                  <a:pt x="93796" y="1292698"/>
                </a:lnTo>
                <a:lnTo>
                  <a:pt x="144193" y="1318859"/>
                </a:lnTo>
                <a:lnTo>
                  <a:pt x="204234" y="1345239"/>
                </a:lnTo>
                <a:lnTo>
                  <a:pt x="273352" y="1371475"/>
                </a:lnTo>
                <a:lnTo>
                  <a:pt x="311138" y="1384426"/>
                </a:lnTo>
                <a:lnTo>
                  <a:pt x="350980" y="1397205"/>
                </a:lnTo>
                <a:lnTo>
                  <a:pt x="392808" y="1409767"/>
                </a:lnTo>
                <a:lnTo>
                  <a:pt x="436551" y="1422066"/>
                </a:lnTo>
                <a:lnTo>
                  <a:pt x="482137" y="1434057"/>
                </a:lnTo>
                <a:lnTo>
                  <a:pt x="529496" y="1445694"/>
                </a:lnTo>
                <a:lnTo>
                  <a:pt x="578557" y="1456933"/>
                </a:lnTo>
                <a:lnTo>
                  <a:pt x="629250" y="1467729"/>
                </a:lnTo>
                <a:lnTo>
                  <a:pt x="681502" y="1478034"/>
                </a:lnTo>
                <a:lnTo>
                  <a:pt x="735243" y="1487805"/>
                </a:lnTo>
                <a:lnTo>
                  <a:pt x="790403" y="1496997"/>
                </a:lnTo>
                <a:lnTo>
                  <a:pt x="846910" y="1505562"/>
                </a:lnTo>
                <a:lnTo>
                  <a:pt x="904694" y="1513458"/>
                </a:lnTo>
                <a:lnTo>
                  <a:pt x="963683" y="1520637"/>
                </a:lnTo>
                <a:lnTo>
                  <a:pt x="1023807" y="1527055"/>
                </a:lnTo>
                <a:lnTo>
                  <a:pt x="1084995" y="1532666"/>
                </a:lnTo>
                <a:lnTo>
                  <a:pt x="1147175" y="1537425"/>
                </a:lnTo>
                <a:lnTo>
                  <a:pt x="1210278" y="1541287"/>
                </a:lnTo>
                <a:lnTo>
                  <a:pt x="1274231" y="1544206"/>
                </a:lnTo>
                <a:lnTo>
                  <a:pt x="1338964" y="1546137"/>
                </a:lnTo>
                <a:lnTo>
                  <a:pt x="1404407" y="1547035"/>
                </a:lnTo>
                <a:lnTo>
                  <a:pt x="1470487" y="1546854"/>
                </a:lnTo>
                <a:lnTo>
                  <a:pt x="1537135" y="1545549"/>
                </a:lnTo>
                <a:lnTo>
                  <a:pt x="1604280" y="1543075"/>
                </a:lnTo>
                <a:lnTo>
                  <a:pt x="1671850" y="1539386"/>
                </a:lnTo>
                <a:lnTo>
                  <a:pt x="1739774" y="1534437"/>
                </a:lnTo>
                <a:lnTo>
                  <a:pt x="1807982" y="1528182"/>
                </a:lnTo>
                <a:lnTo>
                  <a:pt x="1876403" y="1520577"/>
                </a:lnTo>
                <a:lnTo>
                  <a:pt x="1944966" y="1511576"/>
                </a:lnTo>
                <a:lnTo>
                  <a:pt x="2013600" y="1501133"/>
                </a:lnTo>
                <a:lnTo>
                  <a:pt x="2063935" y="1492538"/>
                </a:lnTo>
                <a:lnTo>
                  <a:pt x="2114242" y="1483151"/>
                </a:lnTo>
                <a:lnTo>
                  <a:pt x="2164494" y="1472982"/>
                </a:lnTo>
                <a:lnTo>
                  <a:pt x="2214661" y="1462041"/>
                </a:lnTo>
                <a:lnTo>
                  <a:pt x="2264717" y="1450334"/>
                </a:lnTo>
                <a:lnTo>
                  <a:pt x="2314633" y="1437873"/>
                </a:lnTo>
                <a:lnTo>
                  <a:pt x="2364381" y="1424664"/>
                </a:lnTo>
                <a:lnTo>
                  <a:pt x="2413933" y="1410717"/>
                </a:lnTo>
                <a:lnTo>
                  <a:pt x="2463262" y="1396041"/>
                </a:lnTo>
                <a:lnTo>
                  <a:pt x="2512338" y="1380644"/>
                </a:lnTo>
                <a:lnTo>
                  <a:pt x="2561136" y="1364535"/>
                </a:lnTo>
                <a:lnTo>
                  <a:pt x="2609625" y="1347723"/>
                </a:lnTo>
                <a:lnTo>
                  <a:pt x="2657779" y="1330217"/>
                </a:lnTo>
                <a:lnTo>
                  <a:pt x="2705569" y="1312026"/>
                </a:lnTo>
                <a:lnTo>
                  <a:pt x="2752968" y="1293158"/>
                </a:lnTo>
                <a:lnTo>
                  <a:pt x="2799948" y="1273622"/>
                </a:lnTo>
                <a:lnTo>
                  <a:pt x="2846480" y="1253426"/>
                </a:lnTo>
                <a:lnTo>
                  <a:pt x="2892536" y="1232580"/>
                </a:lnTo>
                <a:lnTo>
                  <a:pt x="2938089" y="1211093"/>
                </a:lnTo>
                <a:lnTo>
                  <a:pt x="2983111" y="1188973"/>
                </a:lnTo>
                <a:lnTo>
                  <a:pt x="3027573" y="1166228"/>
                </a:lnTo>
                <a:lnTo>
                  <a:pt x="3071448" y="1142868"/>
                </a:lnTo>
                <a:lnTo>
                  <a:pt x="3114708" y="1118902"/>
                </a:lnTo>
                <a:lnTo>
                  <a:pt x="3157324" y="1094338"/>
                </a:lnTo>
                <a:lnTo>
                  <a:pt x="3199270" y="1069185"/>
                </a:lnTo>
                <a:lnTo>
                  <a:pt x="3240516" y="1043451"/>
                </a:lnTo>
                <a:lnTo>
                  <a:pt x="3281035" y="1017147"/>
                </a:lnTo>
                <a:lnTo>
                  <a:pt x="3320799" y="990279"/>
                </a:lnTo>
                <a:lnTo>
                  <a:pt x="3359780" y="962858"/>
                </a:lnTo>
                <a:lnTo>
                  <a:pt x="3397950" y="934891"/>
                </a:lnTo>
                <a:lnTo>
                  <a:pt x="3440947" y="901956"/>
                </a:lnTo>
                <a:lnTo>
                  <a:pt x="3482785" y="868320"/>
                </a:lnTo>
                <a:lnTo>
                  <a:pt x="3523420" y="833997"/>
                </a:lnTo>
                <a:lnTo>
                  <a:pt x="3562809" y="799000"/>
                </a:lnTo>
                <a:lnTo>
                  <a:pt x="3600909" y="763343"/>
                </a:lnTo>
                <a:lnTo>
                  <a:pt x="3637677" y="727040"/>
                </a:lnTo>
                <a:lnTo>
                  <a:pt x="3673071" y="690103"/>
                </a:lnTo>
                <a:lnTo>
                  <a:pt x="3707047" y="652546"/>
                </a:lnTo>
                <a:lnTo>
                  <a:pt x="3739562" y="614383"/>
                </a:lnTo>
                <a:lnTo>
                  <a:pt x="3770573" y="575627"/>
                </a:lnTo>
                <a:lnTo>
                  <a:pt x="3800038" y="536292"/>
                </a:lnTo>
                <a:lnTo>
                  <a:pt x="3827913" y="496390"/>
                </a:lnTo>
                <a:lnTo>
                  <a:pt x="3854156" y="455937"/>
                </a:lnTo>
                <a:lnTo>
                  <a:pt x="3880693" y="411504"/>
                </a:lnTo>
                <a:lnTo>
                  <a:pt x="3905209" y="366456"/>
                </a:lnTo>
                <a:lnTo>
                  <a:pt x="3927650" y="320810"/>
                </a:lnTo>
                <a:lnTo>
                  <a:pt x="3947961" y="274582"/>
                </a:lnTo>
                <a:lnTo>
                  <a:pt x="3966086" y="227791"/>
                </a:lnTo>
                <a:lnTo>
                  <a:pt x="3981972" y="180453"/>
                </a:lnTo>
                <a:lnTo>
                  <a:pt x="4001483" y="108457"/>
                </a:lnTo>
                <a:lnTo>
                  <a:pt x="4015647" y="35328"/>
                </a:lnTo>
                <a:lnTo>
                  <a:pt x="4019543" y="7624"/>
                </a:lnTo>
                <a:lnTo>
                  <a:pt x="402046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33326" y="2795621"/>
            <a:ext cx="81871" cy="107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53794" y="3115148"/>
            <a:ext cx="6056630" cy="1416685"/>
          </a:xfrm>
          <a:custGeom>
            <a:avLst/>
            <a:gdLst/>
            <a:ahLst/>
            <a:cxnLst/>
            <a:rect l="l" t="t" r="r" b="b"/>
            <a:pathLst>
              <a:path w="6056630" h="1416685">
                <a:moveTo>
                  <a:pt x="0" y="973797"/>
                </a:moveTo>
                <a:lnTo>
                  <a:pt x="16881" y="1013172"/>
                </a:lnTo>
                <a:lnTo>
                  <a:pt x="50886" y="1044214"/>
                </a:lnTo>
                <a:lnTo>
                  <a:pt x="83224" y="1065427"/>
                </a:lnTo>
                <a:lnTo>
                  <a:pt x="122986" y="1086930"/>
                </a:lnTo>
                <a:lnTo>
                  <a:pt x="169906" y="1108615"/>
                </a:lnTo>
                <a:lnTo>
                  <a:pt x="223721" y="1130376"/>
                </a:lnTo>
                <a:lnTo>
                  <a:pt x="284164" y="1152104"/>
                </a:lnTo>
                <a:lnTo>
                  <a:pt x="350972" y="1173693"/>
                </a:lnTo>
                <a:lnTo>
                  <a:pt x="423877" y="1195036"/>
                </a:lnTo>
                <a:lnTo>
                  <a:pt x="462534" y="1205581"/>
                </a:lnTo>
                <a:lnTo>
                  <a:pt x="502616" y="1216025"/>
                </a:lnTo>
                <a:lnTo>
                  <a:pt x="544090" y="1226353"/>
                </a:lnTo>
                <a:lnTo>
                  <a:pt x="586923" y="1236553"/>
                </a:lnTo>
                <a:lnTo>
                  <a:pt x="631082" y="1246610"/>
                </a:lnTo>
                <a:lnTo>
                  <a:pt x="676533" y="1256513"/>
                </a:lnTo>
                <a:lnTo>
                  <a:pt x="723244" y="1266246"/>
                </a:lnTo>
                <a:lnTo>
                  <a:pt x="771181" y="1275797"/>
                </a:lnTo>
                <a:lnTo>
                  <a:pt x="820312" y="1285152"/>
                </a:lnTo>
                <a:lnTo>
                  <a:pt x="870602" y="1294299"/>
                </a:lnTo>
                <a:lnTo>
                  <a:pt x="922019" y="1303223"/>
                </a:lnTo>
                <a:lnTo>
                  <a:pt x="974530" y="1311911"/>
                </a:lnTo>
                <a:lnTo>
                  <a:pt x="1028102" y="1320349"/>
                </a:lnTo>
                <a:lnTo>
                  <a:pt x="1082701" y="1328525"/>
                </a:lnTo>
                <a:lnTo>
                  <a:pt x="1138294" y="1336425"/>
                </a:lnTo>
                <a:lnTo>
                  <a:pt x="1194849" y="1344036"/>
                </a:lnTo>
                <a:lnTo>
                  <a:pt x="1252332" y="1351343"/>
                </a:lnTo>
                <a:lnTo>
                  <a:pt x="1310709" y="1358334"/>
                </a:lnTo>
                <a:lnTo>
                  <a:pt x="1369948" y="1364996"/>
                </a:lnTo>
                <a:lnTo>
                  <a:pt x="1430016" y="1371314"/>
                </a:lnTo>
                <a:lnTo>
                  <a:pt x="1490880" y="1377276"/>
                </a:lnTo>
                <a:lnTo>
                  <a:pt x="1552505" y="1382868"/>
                </a:lnTo>
                <a:lnTo>
                  <a:pt x="1614860" y="1388077"/>
                </a:lnTo>
                <a:lnTo>
                  <a:pt x="1677911" y="1392889"/>
                </a:lnTo>
                <a:lnTo>
                  <a:pt x="1741624" y="1397291"/>
                </a:lnTo>
                <a:lnTo>
                  <a:pt x="1805968" y="1401269"/>
                </a:lnTo>
                <a:lnTo>
                  <a:pt x="1870908" y="1404811"/>
                </a:lnTo>
                <a:lnTo>
                  <a:pt x="1936411" y="1407902"/>
                </a:lnTo>
                <a:lnTo>
                  <a:pt x="2002445" y="1410529"/>
                </a:lnTo>
                <a:lnTo>
                  <a:pt x="2068976" y="1412680"/>
                </a:lnTo>
                <a:lnTo>
                  <a:pt x="2135971" y="1414339"/>
                </a:lnTo>
                <a:lnTo>
                  <a:pt x="2203397" y="1415495"/>
                </a:lnTo>
                <a:lnTo>
                  <a:pt x="2271220" y="1416133"/>
                </a:lnTo>
                <a:lnTo>
                  <a:pt x="2339408" y="1416241"/>
                </a:lnTo>
                <a:lnTo>
                  <a:pt x="2407928" y="1415804"/>
                </a:lnTo>
                <a:lnTo>
                  <a:pt x="2476746" y="1414810"/>
                </a:lnTo>
                <a:lnTo>
                  <a:pt x="2545829" y="1413245"/>
                </a:lnTo>
                <a:lnTo>
                  <a:pt x="2615144" y="1411096"/>
                </a:lnTo>
                <a:lnTo>
                  <a:pt x="2684657" y="1408348"/>
                </a:lnTo>
                <a:lnTo>
                  <a:pt x="2754337" y="1404990"/>
                </a:lnTo>
                <a:lnTo>
                  <a:pt x="2824149" y="1401007"/>
                </a:lnTo>
                <a:lnTo>
                  <a:pt x="2894061" y="1396386"/>
                </a:lnTo>
                <a:lnTo>
                  <a:pt x="2964039" y="1391114"/>
                </a:lnTo>
                <a:lnTo>
                  <a:pt x="3034050" y="1385176"/>
                </a:lnTo>
                <a:lnTo>
                  <a:pt x="3086967" y="1380241"/>
                </a:lnTo>
                <a:lnTo>
                  <a:pt x="3139869" y="1374922"/>
                </a:lnTo>
                <a:lnTo>
                  <a:pt x="3192744" y="1369222"/>
                </a:lnTo>
                <a:lnTo>
                  <a:pt x="3245575" y="1363143"/>
                </a:lnTo>
                <a:lnTo>
                  <a:pt x="3298349" y="1356691"/>
                </a:lnTo>
                <a:lnTo>
                  <a:pt x="3351051" y="1349867"/>
                </a:lnTo>
                <a:lnTo>
                  <a:pt x="3403668" y="1342675"/>
                </a:lnTo>
                <a:lnTo>
                  <a:pt x="3456184" y="1335118"/>
                </a:lnTo>
                <a:lnTo>
                  <a:pt x="3508586" y="1327199"/>
                </a:lnTo>
                <a:lnTo>
                  <a:pt x="3560859" y="1318922"/>
                </a:lnTo>
                <a:lnTo>
                  <a:pt x="3612989" y="1310290"/>
                </a:lnTo>
                <a:lnTo>
                  <a:pt x="3664962" y="1301306"/>
                </a:lnTo>
                <a:lnTo>
                  <a:pt x="3716763" y="1291973"/>
                </a:lnTo>
                <a:lnTo>
                  <a:pt x="3768378" y="1282295"/>
                </a:lnTo>
                <a:lnTo>
                  <a:pt x="3819792" y="1272274"/>
                </a:lnTo>
                <a:lnTo>
                  <a:pt x="3870992" y="1261914"/>
                </a:lnTo>
                <a:lnTo>
                  <a:pt x="3921963" y="1251218"/>
                </a:lnTo>
                <a:lnTo>
                  <a:pt x="3972691" y="1240190"/>
                </a:lnTo>
                <a:lnTo>
                  <a:pt x="4023161" y="1228832"/>
                </a:lnTo>
                <a:lnTo>
                  <a:pt x="4073359" y="1217148"/>
                </a:lnTo>
                <a:lnTo>
                  <a:pt x="4123271" y="1205141"/>
                </a:lnTo>
                <a:lnTo>
                  <a:pt x="4172882" y="1192815"/>
                </a:lnTo>
                <a:lnTo>
                  <a:pt x="4222179" y="1180171"/>
                </a:lnTo>
                <a:lnTo>
                  <a:pt x="4271146" y="1167215"/>
                </a:lnTo>
                <a:lnTo>
                  <a:pt x="4319770" y="1153948"/>
                </a:lnTo>
                <a:lnTo>
                  <a:pt x="4368036" y="1140375"/>
                </a:lnTo>
                <a:lnTo>
                  <a:pt x="4415930" y="1126498"/>
                </a:lnTo>
                <a:lnTo>
                  <a:pt x="4463438" y="1112320"/>
                </a:lnTo>
                <a:lnTo>
                  <a:pt x="4510545" y="1097846"/>
                </a:lnTo>
                <a:lnTo>
                  <a:pt x="4557237" y="1083077"/>
                </a:lnTo>
                <a:lnTo>
                  <a:pt x="4603500" y="1068018"/>
                </a:lnTo>
                <a:lnTo>
                  <a:pt x="4649319" y="1052671"/>
                </a:lnTo>
                <a:lnTo>
                  <a:pt x="4694681" y="1037040"/>
                </a:lnTo>
                <a:lnTo>
                  <a:pt x="4739570" y="1021127"/>
                </a:lnTo>
                <a:lnTo>
                  <a:pt x="4783972" y="1004937"/>
                </a:lnTo>
                <a:lnTo>
                  <a:pt x="4827874" y="988472"/>
                </a:lnTo>
                <a:lnTo>
                  <a:pt x="4871260" y="971736"/>
                </a:lnTo>
                <a:lnTo>
                  <a:pt x="4914117" y="954732"/>
                </a:lnTo>
                <a:lnTo>
                  <a:pt x="4956430" y="937462"/>
                </a:lnTo>
                <a:lnTo>
                  <a:pt x="4998185" y="919931"/>
                </a:lnTo>
                <a:lnTo>
                  <a:pt x="5039368" y="902142"/>
                </a:lnTo>
                <a:lnTo>
                  <a:pt x="5079964" y="884097"/>
                </a:lnTo>
                <a:lnTo>
                  <a:pt x="5119959" y="865800"/>
                </a:lnTo>
                <a:lnTo>
                  <a:pt x="5172730" y="840822"/>
                </a:lnTo>
                <a:lnTo>
                  <a:pt x="5224356" y="815403"/>
                </a:lnTo>
                <a:lnTo>
                  <a:pt x="5274801" y="789550"/>
                </a:lnTo>
                <a:lnTo>
                  <a:pt x="5324031" y="763271"/>
                </a:lnTo>
                <a:lnTo>
                  <a:pt x="5372011" y="736574"/>
                </a:lnTo>
                <a:lnTo>
                  <a:pt x="5418706" y="709466"/>
                </a:lnTo>
                <a:lnTo>
                  <a:pt x="5464082" y="681957"/>
                </a:lnTo>
                <a:lnTo>
                  <a:pt x="5508104" y="654052"/>
                </a:lnTo>
                <a:lnTo>
                  <a:pt x="5550736" y="625761"/>
                </a:lnTo>
                <a:lnTo>
                  <a:pt x="5591946" y="597091"/>
                </a:lnTo>
                <a:lnTo>
                  <a:pt x="5631696" y="568050"/>
                </a:lnTo>
                <a:lnTo>
                  <a:pt x="5669954" y="538646"/>
                </a:lnTo>
                <a:lnTo>
                  <a:pt x="5706684" y="508885"/>
                </a:lnTo>
                <a:lnTo>
                  <a:pt x="5741852" y="478778"/>
                </a:lnTo>
                <a:lnTo>
                  <a:pt x="5775422" y="448330"/>
                </a:lnTo>
                <a:lnTo>
                  <a:pt x="5807361" y="417550"/>
                </a:lnTo>
                <a:lnTo>
                  <a:pt x="5847347" y="376008"/>
                </a:lnTo>
                <a:lnTo>
                  <a:pt x="5884287" y="333907"/>
                </a:lnTo>
                <a:lnTo>
                  <a:pt x="5918100" y="291268"/>
                </a:lnTo>
                <a:lnTo>
                  <a:pt x="5948704" y="248107"/>
                </a:lnTo>
                <a:lnTo>
                  <a:pt x="5976015" y="204444"/>
                </a:lnTo>
                <a:lnTo>
                  <a:pt x="5999952" y="160297"/>
                </a:lnTo>
                <a:lnTo>
                  <a:pt x="6029349" y="93211"/>
                </a:lnTo>
                <a:lnTo>
                  <a:pt x="6050692" y="25140"/>
                </a:lnTo>
                <a:lnTo>
                  <a:pt x="6054737" y="7976"/>
                </a:lnTo>
                <a:lnTo>
                  <a:pt x="605642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69398" y="3019624"/>
            <a:ext cx="81651" cy="1082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65982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 Graph: </a:t>
            </a:r>
            <a:r>
              <a:rPr sz="2800" dirty="0"/>
              <a:t>Many </a:t>
            </a:r>
            <a:r>
              <a:rPr sz="2800" spc="-5" dirty="0"/>
              <a:t>to</a:t>
            </a:r>
            <a:r>
              <a:rPr sz="2800" spc="-100" dirty="0"/>
              <a:t> </a:t>
            </a:r>
            <a:r>
              <a:rPr sz="2800" spc="-5" dirty="0"/>
              <a:t>One</a:t>
            </a:r>
            <a:endParaRPr sz="2800"/>
          </a:p>
        </p:txBody>
      </p:sp>
      <p:sp>
        <p:nvSpPr>
          <p:cNvPr id="49" name="object 49"/>
          <p:cNvSpPr txBox="1"/>
          <p:nvPr/>
        </p:nvSpPr>
        <p:spPr>
          <a:xfrm>
            <a:off x="7728849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432999" y="2499584"/>
            <a:ext cx="293075" cy="81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53" name="object 5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7749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40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7749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40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1703" y="2380618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0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1163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8275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39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8275" y="2151475"/>
            <a:ext cx="396240" cy="778510"/>
          </a:xfrm>
          <a:custGeom>
            <a:avLst/>
            <a:gdLst/>
            <a:ahLst/>
            <a:cxnLst/>
            <a:rect l="l" t="t" r="r" b="b"/>
            <a:pathLst>
              <a:path w="396239" h="778510">
                <a:moveTo>
                  <a:pt x="0" y="0"/>
                </a:moveTo>
                <a:lnTo>
                  <a:pt x="395999" y="0"/>
                </a:lnTo>
                <a:lnTo>
                  <a:pt x="3959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82228" y="2380618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6675" y="2910200"/>
            <a:ext cx="0" cy="336550"/>
          </a:xfrm>
          <a:custGeom>
            <a:avLst/>
            <a:gdLst/>
            <a:ahLst/>
            <a:cxnLst/>
            <a:rect l="l" t="t" r="r" b="b"/>
            <a:pathLst>
              <a:path h="336550">
                <a:moveTo>
                  <a:pt x="0" y="33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5685" y="2814224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43749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32163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04338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381682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08772" y="2151475"/>
            <a:ext cx="426084" cy="778510"/>
          </a:xfrm>
          <a:custGeom>
            <a:avLst/>
            <a:gdLst/>
            <a:ahLst/>
            <a:cxnLst/>
            <a:rect l="l" t="t" r="r" b="b"/>
            <a:pathLst>
              <a:path w="426085" h="778510">
                <a:moveTo>
                  <a:pt x="0" y="0"/>
                </a:moveTo>
                <a:lnTo>
                  <a:pt x="425699" y="0"/>
                </a:lnTo>
                <a:lnTo>
                  <a:pt x="425699" y="778199"/>
                </a:lnTo>
                <a:lnTo>
                  <a:pt x="0" y="7781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08772" y="2151475"/>
            <a:ext cx="426084" cy="7785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24275" y="2499584"/>
            <a:ext cx="338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12682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84857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062201" y="2285495"/>
            <a:ext cx="531495" cy="51054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baseline="-31250" dirty="0">
                <a:latin typeface="Arial"/>
                <a:cs typeface="Arial"/>
              </a:rPr>
              <a:t>W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89298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34472" y="2499584"/>
            <a:ext cx="309275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93201" y="25406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65376" y="249965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728849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414998" y="2499584"/>
            <a:ext cx="293076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41698" y="1887174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264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00708" y="1791199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761100" y="2128565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68525" y="3246199"/>
            <a:ext cx="396875" cy="77851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88294" y="3578645"/>
            <a:ext cx="531495" cy="510540"/>
          </a:xfrm>
          <a:custGeom>
            <a:avLst/>
            <a:gdLst/>
            <a:ahLst/>
            <a:cxnLst/>
            <a:rect l="l" t="t" r="r" b="b"/>
            <a:pathLst>
              <a:path w="531494" h="510539">
                <a:moveTo>
                  <a:pt x="0" y="0"/>
                </a:moveTo>
                <a:lnTo>
                  <a:pt x="530999" y="0"/>
                </a:lnTo>
                <a:lnTo>
                  <a:pt x="530999" y="510299"/>
                </a:lnTo>
                <a:lnTo>
                  <a:pt x="0" y="5102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294" y="3578645"/>
            <a:ext cx="531495" cy="510540"/>
          </a:xfrm>
          <a:custGeom>
            <a:avLst/>
            <a:gdLst/>
            <a:ahLst/>
            <a:cxnLst/>
            <a:rect l="l" t="t" r="r" b="b"/>
            <a:pathLst>
              <a:path w="531494" h="510539">
                <a:moveTo>
                  <a:pt x="0" y="0"/>
                </a:moveTo>
                <a:lnTo>
                  <a:pt x="530999" y="0"/>
                </a:lnTo>
                <a:lnTo>
                  <a:pt x="530999" y="510299"/>
                </a:lnTo>
                <a:lnTo>
                  <a:pt x="0" y="510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61319" y="36279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053794" y="2891565"/>
            <a:ext cx="2342515" cy="1485900"/>
          </a:xfrm>
          <a:custGeom>
            <a:avLst/>
            <a:gdLst/>
            <a:ahLst/>
            <a:cxnLst/>
            <a:rect l="l" t="t" r="r" b="b"/>
            <a:pathLst>
              <a:path w="2342515" h="1485900">
                <a:moveTo>
                  <a:pt x="0" y="1197379"/>
                </a:moveTo>
                <a:lnTo>
                  <a:pt x="20923" y="1242301"/>
                </a:lnTo>
                <a:lnTo>
                  <a:pt x="56629" y="1276512"/>
                </a:lnTo>
                <a:lnTo>
                  <a:pt x="108072" y="1312396"/>
                </a:lnTo>
                <a:lnTo>
                  <a:pt x="173822" y="1348464"/>
                </a:lnTo>
                <a:lnTo>
                  <a:pt x="211614" y="1366101"/>
                </a:lnTo>
                <a:lnTo>
                  <a:pt x="252447" y="1383225"/>
                </a:lnTo>
                <a:lnTo>
                  <a:pt x="296141" y="1399650"/>
                </a:lnTo>
                <a:lnTo>
                  <a:pt x="342518" y="1415189"/>
                </a:lnTo>
                <a:lnTo>
                  <a:pt x="391398" y="1429658"/>
                </a:lnTo>
                <a:lnTo>
                  <a:pt x="442602" y="1442868"/>
                </a:lnTo>
                <a:lnTo>
                  <a:pt x="495953" y="1454634"/>
                </a:lnTo>
                <a:lnTo>
                  <a:pt x="551271" y="1464770"/>
                </a:lnTo>
                <a:lnTo>
                  <a:pt x="608377" y="1473090"/>
                </a:lnTo>
                <a:lnTo>
                  <a:pt x="667093" y="1479407"/>
                </a:lnTo>
                <a:lnTo>
                  <a:pt x="727239" y="1483535"/>
                </a:lnTo>
                <a:lnTo>
                  <a:pt x="788637" y="1485288"/>
                </a:lnTo>
                <a:lnTo>
                  <a:pt x="851109" y="1484480"/>
                </a:lnTo>
                <a:lnTo>
                  <a:pt x="914474" y="1480924"/>
                </a:lnTo>
                <a:lnTo>
                  <a:pt x="978554" y="1474435"/>
                </a:lnTo>
                <a:lnTo>
                  <a:pt x="1043171" y="1464825"/>
                </a:lnTo>
                <a:lnTo>
                  <a:pt x="1108146" y="1451909"/>
                </a:lnTo>
                <a:lnTo>
                  <a:pt x="1173300" y="1435501"/>
                </a:lnTo>
                <a:lnTo>
                  <a:pt x="1217289" y="1422371"/>
                </a:lnTo>
                <a:lnTo>
                  <a:pt x="1261224" y="1407591"/>
                </a:lnTo>
                <a:lnTo>
                  <a:pt x="1305048" y="1391189"/>
                </a:lnTo>
                <a:lnTo>
                  <a:pt x="1348708" y="1373190"/>
                </a:lnTo>
                <a:lnTo>
                  <a:pt x="1392148" y="1353621"/>
                </a:lnTo>
                <a:lnTo>
                  <a:pt x="1435312" y="1332509"/>
                </a:lnTo>
                <a:lnTo>
                  <a:pt x="1478147" y="1309879"/>
                </a:lnTo>
                <a:lnTo>
                  <a:pt x="1520596" y="1285760"/>
                </a:lnTo>
                <a:lnTo>
                  <a:pt x="1562606" y="1260176"/>
                </a:lnTo>
                <a:lnTo>
                  <a:pt x="1604121" y="1233155"/>
                </a:lnTo>
                <a:lnTo>
                  <a:pt x="1645085" y="1204723"/>
                </a:lnTo>
                <a:lnTo>
                  <a:pt x="1685445" y="1174908"/>
                </a:lnTo>
                <a:lnTo>
                  <a:pt x="1725145" y="1143734"/>
                </a:lnTo>
                <a:lnTo>
                  <a:pt x="1764129" y="1111229"/>
                </a:lnTo>
                <a:lnTo>
                  <a:pt x="1802344" y="1077420"/>
                </a:lnTo>
                <a:lnTo>
                  <a:pt x="1839734" y="1042332"/>
                </a:lnTo>
                <a:lnTo>
                  <a:pt x="1876244" y="1005993"/>
                </a:lnTo>
                <a:lnTo>
                  <a:pt x="1911819" y="968429"/>
                </a:lnTo>
                <a:lnTo>
                  <a:pt x="1946403" y="929666"/>
                </a:lnTo>
                <a:lnTo>
                  <a:pt x="1979943" y="889731"/>
                </a:lnTo>
                <a:lnTo>
                  <a:pt x="2009481" y="852433"/>
                </a:lnTo>
                <a:lnTo>
                  <a:pt x="2038068" y="814207"/>
                </a:lnTo>
                <a:lnTo>
                  <a:pt x="2065664" y="775074"/>
                </a:lnTo>
                <a:lnTo>
                  <a:pt x="2092227" y="735055"/>
                </a:lnTo>
                <a:lnTo>
                  <a:pt x="2117715" y="694169"/>
                </a:lnTo>
                <a:lnTo>
                  <a:pt x="2142087" y="652436"/>
                </a:lnTo>
                <a:lnTo>
                  <a:pt x="2165303" y="609875"/>
                </a:lnTo>
                <a:lnTo>
                  <a:pt x="2187320" y="566508"/>
                </a:lnTo>
                <a:lnTo>
                  <a:pt x="2208098" y="522353"/>
                </a:lnTo>
                <a:lnTo>
                  <a:pt x="2227595" y="477431"/>
                </a:lnTo>
                <a:lnTo>
                  <a:pt x="2245769" y="431762"/>
                </a:lnTo>
                <a:lnTo>
                  <a:pt x="2264184" y="380687"/>
                </a:lnTo>
                <a:lnTo>
                  <a:pt x="2280895" y="328758"/>
                </a:lnTo>
                <a:lnTo>
                  <a:pt x="2295845" y="276002"/>
                </a:lnTo>
                <a:lnTo>
                  <a:pt x="2308981" y="222445"/>
                </a:lnTo>
                <a:lnTo>
                  <a:pt x="2320246" y="168114"/>
                </a:lnTo>
                <a:lnTo>
                  <a:pt x="2331615" y="99153"/>
                </a:lnTo>
                <a:lnTo>
                  <a:pt x="2339868" y="29075"/>
                </a:lnTo>
                <a:lnTo>
                  <a:pt x="2342138" y="2519"/>
                </a:lnTo>
                <a:lnTo>
                  <a:pt x="234232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55150" y="2795649"/>
            <a:ext cx="81936" cy="1066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53794" y="2919900"/>
            <a:ext cx="643255" cy="659130"/>
          </a:xfrm>
          <a:custGeom>
            <a:avLst/>
            <a:gdLst/>
            <a:ahLst/>
            <a:cxnLst/>
            <a:rect l="l" t="t" r="r" b="b"/>
            <a:pathLst>
              <a:path w="643255" h="659129">
                <a:moveTo>
                  <a:pt x="0" y="658744"/>
                </a:moveTo>
                <a:lnTo>
                  <a:pt x="3992" y="608493"/>
                </a:lnTo>
                <a:lnTo>
                  <a:pt x="15469" y="562586"/>
                </a:lnTo>
                <a:lnTo>
                  <a:pt x="33684" y="520590"/>
                </a:lnTo>
                <a:lnTo>
                  <a:pt x="57886" y="482069"/>
                </a:lnTo>
                <a:lnTo>
                  <a:pt x="87329" y="446589"/>
                </a:lnTo>
                <a:lnTo>
                  <a:pt x="121262" y="413715"/>
                </a:lnTo>
                <a:lnTo>
                  <a:pt x="158938" y="383014"/>
                </a:lnTo>
                <a:lnTo>
                  <a:pt x="199609" y="354051"/>
                </a:lnTo>
                <a:lnTo>
                  <a:pt x="242525" y="326391"/>
                </a:lnTo>
                <a:lnTo>
                  <a:pt x="286938" y="299600"/>
                </a:lnTo>
                <a:lnTo>
                  <a:pt x="332099" y="273244"/>
                </a:lnTo>
                <a:lnTo>
                  <a:pt x="381748" y="244235"/>
                </a:lnTo>
                <a:lnTo>
                  <a:pt x="430401" y="214648"/>
                </a:lnTo>
                <a:lnTo>
                  <a:pt x="477061" y="183904"/>
                </a:lnTo>
                <a:lnTo>
                  <a:pt x="520732" y="151426"/>
                </a:lnTo>
                <a:lnTo>
                  <a:pt x="560418" y="116635"/>
                </a:lnTo>
                <a:lnTo>
                  <a:pt x="602904" y="69012"/>
                </a:lnTo>
                <a:lnTo>
                  <a:pt x="635660" y="15742"/>
                </a:lnTo>
                <a:lnTo>
                  <a:pt x="642100" y="1410"/>
                </a:lnTo>
                <a:lnTo>
                  <a:pt x="64267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56044" y="2825471"/>
            <a:ext cx="80855" cy="109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53794" y="2891446"/>
            <a:ext cx="4020820" cy="1547495"/>
          </a:xfrm>
          <a:custGeom>
            <a:avLst/>
            <a:gdLst/>
            <a:ahLst/>
            <a:cxnLst/>
            <a:rect l="l" t="t" r="r" b="b"/>
            <a:pathLst>
              <a:path w="4020820" h="1547495">
                <a:moveTo>
                  <a:pt x="0" y="1197498"/>
                </a:moveTo>
                <a:lnTo>
                  <a:pt x="24205" y="1242484"/>
                </a:lnTo>
                <a:lnTo>
                  <a:pt x="53611" y="1267119"/>
                </a:lnTo>
                <a:lnTo>
                  <a:pt x="93796" y="1292698"/>
                </a:lnTo>
                <a:lnTo>
                  <a:pt x="144193" y="1318859"/>
                </a:lnTo>
                <a:lnTo>
                  <a:pt x="204234" y="1345239"/>
                </a:lnTo>
                <a:lnTo>
                  <a:pt x="273352" y="1371475"/>
                </a:lnTo>
                <a:lnTo>
                  <a:pt x="311138" y="1384426"/>
                </a:lnTo>
                <a:lnTo>
                  <a:pt x="350980" y="1397205"/>
                </a:lnTo>
                <a:lnTo>
                  <a:pt x="392808" y="1409767"/>
                </a:lnTo>
                <a:lnTo>
                  <a:pt x="436551" y="1422066"/>
                </a:lnTo>
                <a:lnTo>
                  <a:pt x="482137" y="1434057"/>
                </a:lnTo>
                <a:lnTo>
                  <a:pt x="529496" y="1445694"/>
                </a:lnTo>
                <a:lnTo>
                  <a:pt x="578557" y="1456933"/>
                </a:lnTo>
                <a:lnTo>
                  <a:pt x="629250" y="1467729"/>
                </a:lnTo>
                <a:lnTo>
                  <a:pt x="681502" y="1478034"/>
                </a:lnTo>
                <a:lnTo>
                  <a:pt x="735243" y="1487805"/>
                </a:lnTo>
                <a:lnTo>
                  <a:pt x="790403" y="1496997"/>
                </a:lnTo>
                <a:lnTo>
                  <a:pt x="846910" y="1505562"/>
                </a:lnTo>
                <a:lnTo>
                  <a:pt x="904694" y="1513458"/>
                </a:lnTo>
                <a:lnTo>
                  <a:pt x="963683" y="1520637"/>
                </a:lnTo>
                <a:lnTo>
                  <a:pt x="1023807" y="1527055"/>
                </a:lnTo>
                <a:lnTo>
                  <a:pt x="1084995" y="1532666"/>
                </a:lnTo>
                <a:lnTo>
                  <a:pt x="1147175" y="1537425"/>
                </a:lnTo>
                <a:lnTo>
                  <a:pt x="1210278" y="1541287"/>
                </a:lnTo>
                <a:lnTo>
                  <a:pt x="1274231" y="1544206"/>
                </a:lnTo>
                <a:lnTo>
                  <a:pt x="1338964" y="1546137"/>
                </a:lnTo>
                <a:lnTo>
                  <a:pt x="1404407" y="1547035"/>
                </a:lnTo>
                <a:lnTo>
                  <a:pt x="1470487" y="1546854"/>
                </a:lnTo>
                <a:lnTo>
                  <a:pt x="1537135" y="1545549"/>
                </a:lnTo>
                <a:lnTo>
                  <a:pt x="1604280" y="1543075"/>
                </a:lnTo>
                <a:lnTo>
                  <a:pt x="1671850" y="1539386"/>
                </a:lnTo>
                <a:lnTo>
                  <a:pt x="1739774" y="1534437"/>
                </a:lnTo>
                <a:lnTo>
                  <a:pt x="1807982" y="1528182"/>
                </a:lnTo>
                <a:lnTo>
                  <a:pt x="1876403" y="1520577"/>
                </a:lnTo>
                <a:lnTo>
                  <a:pt x="1944966" y="1511576"/>
                </a:lnTo>
                <a:lnTo>
                  <a:pt x="2013600" y="1501133"/>
                </a:lnTo>
                <a:lnTo>
                  <a:pt x="2063935" y="1492538"/>
                </a:lnTo>
                <a:lnTo>
                  <a:pt x="2114242" y="1483151"/>
                </a:lnTo>
                <a:lnTo>
                  <a:pt x="2164494" y="1472982"/>
                </a:lnTo>
                <a:lnTo>
                  <a:pt x="2214661" y="1462041"/>
                </a:lnTo>
                <a:lnTo>
                  <a:pt x="2264717" y="1450334"/>
                </a:lnTo>
                <a:lnTo>
                  <a:pt x="2314633" y="1437873"/>
                </a:lnTo>
                <a:lnTo>
                  <a:pt x="2364381" y="1424664"/>
                </a:lnTo>
                <a:lnTo>
                  <a:pt x="2413933" y="1410717"/>
                </a:lnTo>
                <a:lnTo>
                  <a:pt x="2463262" y="1396041"/>
                </a:lnTo>
                <a:lnTo>
                  <a:pt x="2512338" y="1380644"/>
                </a:lnTo>
                <a:lnTo>
                  <a:pt x="2561136" y="1364535"/>
                </a:lnTo>
                <a:lnTo>
                  <a:pt x="2609625" y="1347723"/>
                </a:lnTo>
                <a:lnTo>
                  <a:pt x="2657779" y="1330217"/>
                </a:lnTo>
                <a:lnTo>
                  <a:pt x="2705569" y="1312026"/>
                </a:lnTo>
                <a:lnTo>
                  <a:pt x="2752968" y="1293158"/>
                </a:lnTo>
                <a:lnTo>
                  <a:pt x="2799948" y="1273622"/>
                </a:lnTo>
                <a:lnTo>
                  <a:pt x="2846480" y="1253426"/>
                </a:lnTo>
                <a:lnTo>
                  <a:pt x="2892536" y="1232580"/>
                </a:lnTo>
                <a:lnTo>
                  <a:pt x="2938089" y="1211093"/>
                </a:lnTo>
                <a:lnTo>
                  <a:pt x="2983111" y="1188973"/>
                </a:lnTo>
                <a:lnTo>
                  <a:pt x="3027573" y="1166228"/>
                </a:lnTo>
                <a:lnTo>
                  <a:pt x="3071448" y="1142868"/>
                </a:lnTo>
                <a:lnTo>
                  <a:pt x="3114708" y="1118902"/>
                </a:lnTo>
                <a:lnTo>
                  <a:pt x="3157324" y="1094338"/>
                </a:lnTo>
                <a:lnTo>
                  <a:pt x="3199270" y="1069185"/>
                </a:lnTo>
                <a:lnTo>
                  <a:pt x="3240516" y="1043451"/>
                </a:lnTo>
                <a:lnTo>
                  <a:pt x="3281035" y="1017147"/>
                </a:lnTo>
                <a:lnTo>
                  <a:pt x="3320799" y="990279"/>
                </a:lnTo>
                <a:lnTo>
                  <a:pt x="3359780" y="962858"/>
                </a:lnTo>
                <a:lnTo>
                  <a:pt x="3397950" y="934891"/>
                </a:lnTo>
                <a:lnTo>
                  <a:pt x="3440947" y="901956"/>
                </a:lnTo>
                <a:lnTo>
                  <a:pt x="3482785" y="868320"/>
                </a:lnTo>
                <a:lnTo>
                  <a:pt x="3523420" y="833997"/>
                </a:lnTo>
                <a:lnTo>
                  <a:pt x="3562809" y="799000"/>
                </a:lnTo>
                <a:lnTo>
                  <a:pt x="3600909" y="763343"/>
                </a:lnTo>
                <a:lnTo>
                  <a:pt x="3637677" y="727040"/>
                </a:lnTo>
                <a:lnTo>
                  <a:pt x="3673071" y="690103"/>
                </a:lnTo>
                <a:lnTo>
                  <a:pt x="3707047" y="652546"/>
                </a:lnTo>
                <a:lnTo>
                  <a:pt x="3739562" y="614383"/>
                </a:lnTo>
                <a:lnTo>
                  <a:pt x="3770573" y="575627"/>
                </a:lnTo>
                <a:lnTo>
                  <a:pt x="3800038" y="536292"/>
                </a:lnTo>
                <a:lnTo>
                  <a:pt x="3827913" y="496390"/>
                </a:lnTo>
                <a:lnTo>
                  <a:pt x="3854156" y="455937"/>
                </a:lnTo>
                <a:lnTo>
                  <a:pt x="3880693" y="411504"/>
                </a:lnTo>
                <a:lnTo>
                  <a:pt x="3905209" y="366456"/>
                </a:lnTo>
                <a:lnTo>
                  <a:pt x="3927650" y="320810"/>
                </a:lnTo>
                <a:lnTo>
                  <a:pt x="3947961" y="274582"/>
                </a:lnTo>
                <a:lnTo>
                  <a:pt x="3966086" y="227791"/>
                </a:lnTo>
                <a:lnTo>
                  <a:pt x="3981972" y="180453"/>
                </a:lnTo>
                <a:lnTo>
                  <a:pt x="4001483" y="108457"/>
                </a:lnTo>
                <a:lnTo>
                  <a:pt x="4015647" y="35328"/>
                </a:lnTo>
                <a:lnTo>
                  <a:pt x="4019543" y="7624"/>
                </a:lnTo>
                <a:lnTo>
                  <a:pt x="402046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33326" y="2795621"/>
            <a:ext cx="81871" cy="107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53794" y="3115148"/>
            <a:ext cx="6056630" cy="1416685"/>
          </a:xfrm>
          <a:custGeom>
            <a:avLst/>
            <a:gdLst/>
            <a:ahLst/>
            <a:cxnLst/>
            <a:rect l="l" t="t" r="r" b="b"/>
            <a:pathLst>
              <a:path w="6056630" h="1416685">
                <a:moveTo>
                  <a:pt x="0" y="973797"/>
                </a:moveTo>
                <a:lnTo>
                  <a:pt x="16881" y="1013172"/>
                </a:lnTo>
                <a:lnTo>
                  <a:pt x="50886" y="1044214"/>
                </a:lnTo>
                <a:lnTo>
                  <a:pt x="83224" y="1065427"/>
                </a:lnTo>
                <a:lnTo>
                  <a:pt x="122986" y="1086930"/>
                </a:lnTo>
                <a:lnTo>
                  <a:pt x="169906" y="1108615"/>
                </a:lnTo>
                <a:lnTo>
                  <a:pt x="223721" y="1130376"/>
                </a:lnTo>
                <a:lnTo>
                  <a:pt x="284164" y="1152104"/>
                </a:lnTo>
                <a:lnTo>
                  <a:pt x="350972" y="1173693"/>
                </a:lnTo>
                <a:lnTo>
                  <a:pt x="423877" y="1195036"/>
                </a:lnTo>
                <a:lnTo>
                  <a:pt x="462534" y="1205581"/>
                </a:lnTo>
                <a:lnTo>
                  <a:pt x="502616" y="1216025"/>
                </a:lnTo>
                <a:lnTo>
                  <a:pt x="544090" y="1226353"/>
                </a:lnTo>
                <a:lnTo>
                  <a:pt x="586923" y="1236553"/>
                </a:lnTo>
                <a:lnTo>
                  <a:pt x="631082" y="1246610"/>
                </a:lnTo>
                <a:lnTo>
                  <a:pt x="676533" y="1256513"/>
                </a:lnTo>
                <a:lnTo>
                  <a:pt x="723244" y="1266246"/>
                </a:lnTo>
                <a:lnTo>
                  <a:pt x="771181" y="1275797"/>
                </a:lnTo>
                <a:lnTo>
                  <a:pt x="820312" y="1285152"/>
                </a:lnTo>
                <a:lnTo>
                  <a:pt x="870602" y="1294299"/>
                </a:lnTo>
                <a:lnTo>
                  <a:pt x="922019" y="1303223"/>
                </a:lnTo>
                <a:lnTo>
                  <a:pt x="974530" y="1311911"/>
                </a:lnTo>
                <a:lnTo>
                  <a:pt x="1028102" y="1320349"/>
                </a:lnTo>
                <a:lnTo>
                  <a:pt x="1082701" y="1328525"/>
                </a:lnTo>
                <a:lnTo>
                  <a:pt x="1138294" y="1336425"/>
                </a:lnTo>
                <a:lnTo>
                  <a:pt x="1194849" y="1344036"/>
                </a:lnTo>
                <a:lnTo>
                  <a:pt x="1252332" y="1351343"/>
                </a:lnTo>
                <a:lnTo>
                  <a:pt x="1310709" y="1358334"/>
                </a:lnTo>
                <a:lnTo>
                  <a:pt x="1369948" y="1364996"/>
                </a:lnTo>
                <a:lnTo>
                  <a:pt x="1430016" y="1371314"/>
                </a:lnTo>
                <a:lnTo>
                  <a:pt x="1490880" y="1377276"/>
                </a:lnTo>
                <a:lnTo>
                  <a:pt x="1552505" y="1382868"/>
                </a:lnTo>
                <a:lnTo>
                  <a:pt x="1614860" y="1388077"/>
                </a:lnTo>
                <a:lnTo>
                  <a:pt x="1677911" y="1392889"/>
                </a:lnTo>
                <a:lnTo>
                  <a:pt x="1741624" y="1397291"/>
                </a:lnTo>
                <a:lnTo>
                  <a:pt x="1805968" y="1401269"/>
                </a:lnTo>
                <a:lnTo>
                  <a:pt x="1870908" y="1404811"/>
                </a:lnTo>
                <a:lnTo>
                  <a:pt x="1936411" y="1407902"/>
                </a:lnTo>
                <a:lnTo>
                  <a:pt x="2002445" y="1410529"/>
                </a:lnTo>
                <a:lnTo>
                  <a:pt x="2068976" y="1412680"/>
                </a:lnTo>
                <a:lnTo>
                  <a:pt x="2135971" y="1414339"/>
                </a:lnTo>
                <a:lnTo>
                  <a:pt x="2203397" y="1415495"/>
                </a:lnTo>
                <a:lnTo>
                  <a:pt x="2271220" y="1416133"/>
                </a:lnTo>
                <a:lnTo>
                  <a:pt x="2339408" y="1416241"/>
                </a:lnTo>
                <a:lnTo>
                  <a:pt x="2407928" y="1415804"/>
                </a:lnTo>
                <a:lnTo>
                  <a:pt x="2476746" y="1414810"/>
                </a:lnTo>
                <a:lnTo>
                  <a:pt x="2545829" y="1413245"/>
                </a:lnTo>
                <a:lnTo>
                  <a:pt x="2615144" y="1411096"/>
                </a:lnTo>
                <a:lnTo>
                  <a:pt x="2684657" y="1408348"/>
                </a:lnTo>
                <a:lnTo>
                  <a:pt x="2754337" y="1404990"/>
                </a:lnTo>
                <a:lnTo>
                  <a:pt x="2824149" y="1401007"/>
                </a:lnTo>
                <a:lnTo>
                  <a:pt x="2894061" y="1396386"/>
                </a:lnTo>
                <a:lnTo>
                  <a:pt x="2964039" y="1391114"/>
                </a:lnTo>
                <a:lnTo>
                  <a:pt x="3034050" y="1385176"/>
                </a:lnTo>
                <a:lnTo>
                  <a:pt x="3086967" y="1380241"/>
                </a:lnTo>
                <a:lnTo>
                  <a:pt x="3139869" y="1374922"/>
                </a:lnTo>
                <a:lnTo>
                  <a:pt x="3192744" y="1369222"/>
                </a:lnTo>
                <a:lnTo>
                  <a:pt x="3245575" y="1363143"/>
                </a:lnTo>
                <a:lnTo>
                  <a:pt x="3298349" y="1356691"/>
                </a:lnTo>
                <a:lnTo>
                  <a:pt x="3351051" y="1349867"/>
                </a:lnTo>
                <a:lnTo>
                  <a:pt x="3403668" y="1342675"/>
                </a:lnTo>
                <a:lnTo>
                  <a:pt x="3456184" y="1335118"/>
                </a:lnTo>
                <a:lnTo>
                  <a:pt x="3508586" y="1327199"/>
                </a:lnTo>
                <a:lnTo>
                  <a:pt x="3560859" y="1318922"/>
                </a:lnTo>
                <a:lnTo>
                  <a:pt x="3612989" y="1310290"/>
                </a:lnTo>
                <a:lnTo>
                  <a:pt x="3664962" y="1301306"/>
                </a:lnTo>
                <a:lnTo>
                  <a:pt x="3716763" y="1291973"/>
                </a:lnTo>
                <a:lnTo>
                  <a:pt x="3768378" y="1282295"/>
                </a:lnTo>
                <a:lnTo>
                  <a:pt x="3819792" y="1272274"/>
                </a:lnTo>
                <a:lnTo>
                  <a:pt x="3870992" y="1261914"/>
                </a:lnTo>
                <a:lnTo>
                  <a:pt x="3921963" y="1251218"/>
                </a:lnTo>
                <a:lnTo>
                  <a:pt x="3972691" y="1240190"/>
                </a:lnTo>
                <a:lnTo>
                  <a:pt x="4023161" y="1228832"/>
                </a:lnTo>
                <a:lnTo>
                  <a:pt x="4073359" y="1217148"/>
                </a:lnTo>
                <a:lnTo>
                  <a:pt x="4123271" y="1205141"/>
                </a:lnTo>
                <a:lnTo>
                  <a:pt x="4172882" y="1192815"/>
                </a:lnTo>
                <a:lnTo>
                  <a:pt x="4222179" y="1180171"/>
                </a:lnTo>
                <a:lnTo>
                  <a:pt x="4271146" y="1167215"/>
                </a:lnTo>
                <a:lnTo>
                  <a:pt x="4319770" y="1153948"/>
                </a:lnTo>
                <a:lnTo>
                  <a:pt x="4368036" y="1140375"/>
                </a:lnTo>
                <a:lnTo>
                  <a:pt x="4415930" y="1126498"/>
                </a:lnTo>
                <a:lnTo>
                  <a:pt x="4463438" y="1112320"/>
                </a:lnTo>
                <a:lnTo>
                  <a:pt x="4510545" y="1097846"/>
                </a:lnTo>
                <a:lnTo>
                  <a:pt x="4557237" y="1083077"/>
                </a:lnTo>
                <a:lnTo>
                  <a:pt x="4603500" y="1068018"/>
                </a:lnTo>
                <a:lnTo>
                  <a:pt x="4649319" y="1052671"/>
                </a:lnTo>
                <a:lnTo>
                  <a:pt x="4694681" y="1037040"/>
                </a:lnTo>
                <a:lnTo>
                  <a:pt x="4739570" y="1021127"/>
                </a:lnTo>
                <a:lnTo>
                  <a:pt x="4783972" y="1004937"/>
                </a:lnTo>
                <a:lnTo>
                  <a:pt x="4827874" y="988472"/>
                </a:lnTo>
                <a:lnTo>
                  <a:pt x="4871260" y="971736"/>
                </a:lnTo>
                <a:lnTo>
                  <a:pt x="4914117" y="954732"/>
                </a:lnTo>
                <a:lnTo>
                  <a:pt x="4956430" y="937462"/>
                </a:lnTo>
                <a:lnTo>
                  <a:pt x="4998185" y="919931"/>
                </a:lnTo>
                <a:lnTo>
                  <a:pt x="5039368" y="902142"/>
                </a:lnTo>
                <a:lnTo>
                  <a:pt x="5079964" y="884097"/>
                </a:lnTo>
                <a:lnTo>
                  <a:pt x="5119959" y="865800"/>
                </a:lnTo>
                <a:lnTo>
                  <a:pt x="5172730" y="840822"/>
                </a:lnTo>
                <a:lnTo>
                  <a:pt x="5224356" y="815403"/>
                </a:lnTo>
                <a:lnTo>
                  <a:pt x="5274801" y="789550"/>
                </a:lnTo>
                <a:lnTo>
                  <a:pt x="5324031" y="763271"/>
                </a:lnTo>
                <a:lnTo>
                  <a:pt x="5372011" y="736574"/>
                </a:lnTo>
                <a:lnTo>
                  <a:pt x="5418706" y="709466"/>
                </a:lnTo>
                <a:lnTo>
                  <a:pt x="5464082" y="681957"/>
                </a:lnTo>
                <a:lnTo>
                  <a:pt x="5508104" y="654052"/>
                </a:lnTo>
                <a:lnTo>
                  <a:pt x="5550736" y="625761"/>
                </a:lnTo>
                <a:lnTo>
                  <a:pt x="5591946" y="597091"/>
                </a:lnTo>
                <a:lnTo>
                  <a:pt x="5631696" y="568050"/>
                </a:lnTo>
                <a:lnTo>
                  <a:pt x="5669954" y="538646"/>
                </a:lnTo>
                <a:lnTo>
                  <a:pt x="5706684" y="508885"/>
                </a:lnTo>
                <a:lnTo>
                  <a:pt x="5741852" y="478778"/>
                </a:lnTo>
                <a:lnTo>
                  <a:pt x="5775422" y="448330"/>
                </a:lnTo>
                <a:lnTo>
                  <a:pt x="5807361" y="417550"/>
                </a:lnTo>
                <a:lnTo>
                  <a:pt x="5847347" y="376008"/>
                </a:lnTo>
                <a:lnTo>
                  <a:pt x="5884287" y="333907"/>
                </a:lnTo>
                <a:lnTo>
                  <a:pt x="5918100" y="291268"/>
                </a:lnTo>
                <a:lnTo>
                  <a:pt x="5948704" y="248107"/>
                </a:lnTo>
                <a:lnTo>
                  <a:pt x="5976015" y="204444"/>
                </a:lnTo>
                <a:lnTo>
                  <a:pt x="5999952" y="160297"/>
                </a:lnTo>
                <a:lnTo>
                  <a:pt x="6029349" y="93211"/>
                </a:lnTo>
                <a:lnTo>
                  <a:pt x="6050692" y="25140"/>
                </a:lnTo>
                <a:lnTo>
                  <a:pt x="6054737" y="7976"/>
                </a:lnTo>
                <a:lnTo>
                  <a:pt x="605642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69398" y="3019624"/>
            <a:ext cx="81651" cy="1082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6597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RNN: Computational Graph: One to</a:t>
            </a:r>
            <a:r>
              <a:rPr sz="2800" spc="-95" dirty="0"/>
              <a:t> </a:t>
            </a:r>
            <a:r>
              <a:rPr sz="2800" dirty="0"/>
              <a:t>Many</a:t>
            </a:r>
            <a:endParaRPr sz="2800"/>
          </a:p>
        </p:txBody>
      </p:sp>
      <p:sp>
        <p:nvSpPr>
          <p:cNvPr id="43" name="object 43"/>
          <p:cNvSpPr txBox="1"/>
          <p:nvPr/>
        </p:nvSpPr>
        <p:spPr>
          <a:xfrm>
            <a:off x="7728849" y="2151475"/>
            <a:ext cx="426084" cy="778510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T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432999" y="2499584"/>
            <a:ext cx="293075" cy="81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989298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3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308773" y="994675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2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613423" y="1021800"/>
            <a:ext cx="426084" cy="778510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24193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905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r>
              <a:rPr sz="1800" baseline="-32407" dirty="0">
                <a:latin typeface="Arial"/>
                <a:cs typeface="Arial"/>
              </a:rPr>
              <a:t>1</a:t>
            </a:r>
            <a:endParaRPr sz="1800" baseline="-32407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202148" y="1887174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264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61158" y="1791199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521622" y="1887174"/>
            <a:ext cx="0" cy="264795"/>
          </a:xfrm>
          <a:custGeom>
            <a:avLst/>
            <a:gdLst/>
            <a:ahLst/>
            <a:cxnLst/>
            <a:rect l="l" t="t" r="r" b="b"/>
            <a:pathLst>
              <a:path h="264794">
                <a:moveTo>
                  <a:pt x="0" y="264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80631" y="1791199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85285" y="1818199"/>
            <a:ext cx="81980" cy="3332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50" y="62176"/>
            <a:ext cx="6209030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spc="-10" dirty="0"/>
              <a:t>Sequence </a:t>
            </a:r>
            <a:r>
              <a:rPr sz="2800" spc="-5" dirty="0"/>
              <a:t>to </a:t>
            </a:r>
            <a:r>
              <a:rPr sz="2800" spc="-10" dirty="0"/>
              <a:t>Sequence: </a:t>
            </a:r>
            <a:r>
              <a:rPr sz="2800" dirty="0"/>
              <a:t>Many-to-one</a:t>
            </a:r>
            <a:r>
              <a:rPr sz="2800" spc="-85" dirty="0"/>
              <a:t> </a:t>
            </a:r>
            <a:r>
              <a:rPr sz="2800" dirty="0"/>
              <a:t>+  </a:t>
            </a:r>
            <a:r>
              <a:rPr sz="2800" spc="-5" dirty="0"/>
              <a:t>one-to-many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4751" y="2332511"/>
            <a:ext cx="260350" cy="511175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9593" y="2420536"/>
            <a:ext cx="349250" cy="33528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8520" y="2332511"/>
            <a:ext cx="260350" cy="511175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2990" y="2774094"/>
            <a:ext cx="81981" cy="27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4844" y="2547081"/>
            <a:ext cx="21635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8354" y="2547128"/>
            <a:ext cx="241768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93357" y="2420536"/>
            <a:ext cx="349250" cy="33528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2270" y="2332511"/>
            <a:ext cx="280035" cy="511175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58613" y="2547081"/>
            <a:ext cx="216350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26751" y="2774094"/>
            <a:ext cx="81980" cy="27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42119" y="2547128"/>
            <a:ext cx="241768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97122" y="2420536"/>
            <a:ext cx="349250" cy="33528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06040" y="2332511"/>
            <a:ext cx="280035" cy="511175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41357" y="3051526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30512" y="2774094"/>
            <a:ext cx="81980" cy="277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81870" y="2547081"/>
            <a:ext cx="197040" cy="819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45883" y="2547128"/>
            <a:ext cx="241768" cy="81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85640" y="2547081"/>
            <a:ext cx="186203" cy="819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238021" y="2349398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37597" y="3051526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33836" y="3051526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0021" y="3269877"/>
            <a:ext cx="349250" cy="335280"/>
          </a:xfrm>
          <a:custGeom>
            <a:avLst/>
            <a:gdLst/>
            <a:ahLst/>
            <a:cxnLst/>
            <a:rect l="l" t="t" r="r" b="b"/>
            <a:pathLst>
              <a:path w="349250" h="335279">
                <a:moveTo>
                  <a:pt x="0" y="0"/>
                </a:moveTo>
                <a:lnTo>
                  <a:pt x="348760" y="0"/>
                </a:lnTo>
                <a:lnTo>
                  <a:pt x="348760" y="335165"/>
                </a:lnTo>
                <a:lnTo>
                  <a:pt x="0" y="335165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0021" y="3269877"/>
            <a:ext cx="349250" cy="335280"/>
          </a:xfrm>
          <a:custGeom>
            <a:avLst/>
            <a:gdLst/>
            <a:ahLst/>
            <a:cxnLst/>
            <a:rect l="l" t="t" r="r" b="b"/>
            <a:pathLst>
              <a:path w="349250" h="335279">
                <a:moveTo>
                  <a:pt x="0" y="0"/>
                </a:moveTo>
                <a:lnTo>
                  <a:pt x="348760" y="0"/>
                </a:lnTo>
                <a:lnTo>
                  <a:pt x="348760" y="335165"/>
                </a:lnTo>
                <a:lnTo>
                  <a:pt x="0" y="3351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63046" y="3208097"/>
            <a:ext cx="193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3046" y="3543589"/>
            <a:ext cx="9144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4401" y="2857550"/>
            <a:ext cx="1536065" cy="1013460"/>
          </a:xfrm>
          <a:custGeom>
            <a:avLst/>
            <a:gdLst/>
            <a:ahLst/>
            <a:cxnLst/>
            <a:rect l="l" t="t" r="r" b="b"/>
            <a:pathLst>
              <a:path w="1536064" h="1013460">
                <a:moveTo>
                  <a:pt x="0" y="747491"/>
                </a:moveTo>
                <a:lnTo>
                  <a:pt x="12357" y="788155"/>
                </a:lnTo>
                <a:lnTo>
                  <a:pt x="47631" y="832884"/>
                </a:lnTo>
                <a:lnTo>
                  <a:pt x="103126" y="878586"/>
                </a:lnTo>
                <a:lnTo>
                  <a:pt x="137613" y="900834"/>
                </a:lnTo>
                <a:lnTo>
                  <a:pt x="176145" y="922164"/>
                </a:lnTo>
                <a:lnTo>
                  <a:pt x="218384" y="942191"/>
                </a:lnTo>
                <a:lnTo>
                  <a:pt x="263993" y="960526"/>
                </a:lnTo>
                <a:lnTo>
                  <a:pt x="312636" y="976783"/>
                </a:lnTo>
                <a:lnTo>
                  <a:pt x="363974" y="990575"/>
                </a:lnTo>
                <a:lnTo>
                  <a:pt x="417671" y="1001516"/>
                </a:lnTo>
                <a:lnTo>
                  <a:pt x="473391" y="1009219"/>
                </a:lnTo>
                <a:lnTo>
                  <a:pt x="530796" y="1013296"/>
                </a:lnTo>
                <a:lnTo>
                  <a:pt x="589548" y="1013362"/>
                </a:lnTo>
                <a:lnTo>
                  <a:pt x="649312" y="1009029"/>
                </a:lnTo>
                <a:lnTo>
                  <a:pt x="709750" y="999910"/>
                </a:lnTo>
                <a:lnTo>
                  <a:pt x="770524" y="985618"/>
                </a:lnTo>
                <a:lnTo>
                  <a:pt x="814956" y="971719"/>
                </a:lnTo>
                <a:lnTo>
                  <a:pt x="859256" y="954929"/>
                </a:lnTo>
                <a:lnTo>
                  <a:pt x="903293" y="935324"/>
                </a:lnTo>
                <a:lnTo>
                  <a:pt x="946935" y="912983"/>
                </a:lnTo>
                <a:lnTo>
                  <a:pt x="990051" y="887983"/>
                </a:lnTo>
                <a:lnTo>
                  <a:pt x="1032510" y="860402"/>
                </a:lnTo>
                <a:lnTo>
                  <a:pt x="1074179" y="830316"/>
                </a:lnTo>
                <a:lnTo>
                  <a:pt x="1114928" y="797803"/>
                </a:lnTo>
                <a:lnTo>
                  <a:pt x="1154625" y="762941"/>
                </a:lnTo>
                <a:lnTo>
                  <a:pt x="1193138" y="725807"/>
                </a:lnTo>
                <a:lnTo>
                  <a:pt x="1230336" y="686478"/>
                </a:lnTo>
                <a:lnTo>
                  <a:pt x="1266087" y="645032"/>
                </a:lnTo>
                <a:lnTo>
                  <a:pt x="1300260" y="601546"/>
                </a:lnTo>
                <a:lnTo>
                  <a:pt x="1330464" y="559408"/>
                </a:lnTo>
                <a:lnTo>
                  <a:pt x="1359089" y="515639"/>
                </a:lnTo>
                <a:lnTo>
                  <a:pt x="1386028" y="470303"/>
                </a:lnTo>
                <a:lnTo>
                  <a:pt x="1411178" y="423460"/>
                </a:lnTo>
                <a:lnTo>
                  <a:pt x="1434432" y="375173"/>
                </a:lnTo>
                <a:lnTo>
                  <a:pt x="1455685" y="325505"/>
                </a:lnTo>
                <a:lnTo>
                  <a:pt x="1474832" y="274516"/>
                </a:lnTo>
                <a:lnTo>
                  <a:pt x="1489776" y="228866"/>
                </a:lnTo>
                <a:lnTo>
                  <a:pt x="1502956" y="182295"/>
                </a:lnTo>
                <a:lnTo>
                  <a:pt x="1514302" y="134843"/>
                </a:lnTo>
                <a:lnTo>
                  <a:pt x="1523743" y="86553"/>
                </a:lnTo>
                <a:lnTo>
                  <a:pt x="1531208" y="37465"/>
                </a:lnTo>
                <a:lnTo>
                  <a:pt x="1535469" y="151"/>
                </a:lnTo>
                <a:lnTo>
                  <a:pt x="153548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8932" y="2761677"/>
            <a:ext cx="81906" cy="1069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4401" y="2872817"/>
            <a:ext cx="403225" cy="397510"/>
          </a:xfrm>
          <a:custGeom>
            <a:avLst/>
            <a:gdLst/>
            <a:ahLst/>
            <a:cxnLst/>
            <a:rect l="l" t="t" r="r" b="b"/>
            <a:pathLst>
              <a:path w="403225" h="397510">
                <a:moveTo>
                  <a:pt x="0" y="397059"/>
                </a:moveTo>
                <a:lnTo>
                  <a:pt x="6359" y="346493"/>
                </a:lnTo>
                <a:lnTo>
                  <a:pt x="24165" y="302572"/>
                </a:lnTo>
                <a:lnTo>
                  <a:pt x="51510" y="264186"/>
                </a:lnTo>
                <a:lnTo>
                  <a:pt x="86486" y="230230"/>
                </a:lnTo>
                <a:lnTo>
                  <a:pt x="127185" y="199595"/>
                </a:lnTo>
                <a:lnTo>
                  <a:pt x="171700" y="171175"/>
                </a:lnTo>
                <a:lnTo>
                  <a:pt x="218123" y="143862"/>
                </a:lnTo>
                <a:lnTo>
                  <a:pt x="258808" y="120002"/>
                </a:lnTo>
                <a:lnTo>
                  <a:pt x="298215" y="95399"/>
                </a:lnTo>
                <a:lnTo>
                  <a:pt x="335066" y="69313"/>
                </a:lnTo>
                <a:lnTo>
                  <a:pt x="368083" y="41001"/>
                </a:lnTo>
                <a:lnTo>
                  <a:pt x="395987" y="9723"/>
                </a:lnTo>
                <a:lnTo>
                  <a:pt x="402015" y="1352"/>
                </a:lnTo>
                <a:lnTo>
                  <a:pt x="40291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7697" y="2780598"/>
            <a:ext cx="79246" cy="1109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4401" y="2857420"/>
            <a:ext cx="2637790" cy="1125220"/>
          </a:xfrm>
          <a:custGeom>
            <a:avLst/>
            <a:gdLst/>
            <a:ahLst/>
            <a:cxnLst/>
            <a:rect l="l" t="t" r="r" b="b"/>
            <a:pathLst>
              <a:path w="2637790" h="1125220">
                <a:moveTo>
                  <a:pt x="0" y="747621"/>
                </a:moveTo>
                <a:lnTo>
                  <a:pt x="17979" y="801513"/>
                </a:lnTo>
                <a:lnTo>
                  <a:pt x="48833" y="839461"/>
                </a:lnTo>
                <a:lnTo>
                  <a:pt x="93537" y="878085"/>
                </a:lnTo>
                <a:lnTo>
                  <a:pt x="151027" y="916580"/>
                </a:lnTo>
                <a:lnTo>
                  <a:pt x="184233" y="935527"/>
                </a:lnTo>
                <a:lnTo>
                  <a:pt x="220237" y="954140"/>
                </a:lnTo>
                <a:lnTo>
                  <a:pt x="258903" y="972318"/>
                </a:lnTo>
                <a:lnTo>
                  <a:pt x="300101" y="989961"/>
                </a:lnTo>
                <a:lnTo>
                  <a:pt x="343695" y="1006967"/>
                </a:lnTo>
                <a:lnTo>
                  <a:pt x="389554" y="1023236"/>
                </a:lnTo>
                <a:lnTo>
                  <a:pt x="437544" y="1038667"/>
                </a:lnTo>
                <a:lnTo>
                  <a:pt x="487531" y="1053160"/>
                </a:lnTo>
                <a:lnTo>
                  <a:pt x="539383" y="1066614"/>
                </a:lnTo>
                <a:lnTo>
                  <a:pt x="592966" y="1078928"/>
                </a:lnTo>
                <a:lnTo>
                  <a:pt x="648147" y="1090002"/>
                </a:lnTo>
                <a:lnTo>
                  <a:pt x="704794" y="1099734"/>
                </a:lnTo>
                <a:lnTo>
                  <a:pt x="762772" y="1108025"/>
                </a:lnTo>
                <a:lnTo>
                  <a:pt x="821949" y="1114773"/>
                </a:lnTo>
                <a:lnTo>
                  <a:pt x="882191" y="1119878"/>
                </a:lnTo>
                <a:lnTo>
                  <a:pt x="943365" y="1123240"/>
                </a:lnTo>
                <a:lnTo>
                  <a:pt x="1005339" y="1124757"/>
                </a:lnTo>
                <a:lnTo>
                  <a:pt x="1067979" y="1124328"/>
                </a:lnTo>
                <a:lnTo>
                  <a:pt x="1131151" y="1121854"/>
                </a:lnTo>
                <a:lnTo>
                  <a:pt x="1194723" y="1117234"/>
                </a:lnTo>
                <a:lnTo>
                  <a:pt x="1258561" y="1110366"/>
                </a:lnTo>
                <a:lnTo>
                  <a:pt x="1322532" y="1101150"/>
                </a:lnTo>
                <a:lnTo>
                  <a:pt x="1372117" y="1092341"/>
                </a:lnTo>
                <a:lnTo>
                  <a:pt x="1421639" y="1082088"/>
                </a:lnTo>
                <a:lnTo>
                  <a:pt x="1471038" y="1070418"/>
                </a:lnTo>
                <a:lnTo>
                  <a:pt x="1520251" y="1057357"/>
                </a:lnTo>
                <a:lnTo>
                  <a:pt x="1569215" y="1042932"/>
                </a:lnTo>
                <a:lnTo>
                  <a:pt x="1617870" y="1027170"/>
                </a:lnTo>
                <a:lnTo>
                  <a:pt x="1666153" y="1010097"/>
                </a:lnTo>
                <a:lnTo>
                  <a:pt x="1714002" y="991740"/>
                </a:lnTo>
                <a:lnTo>
                  <a:pt x="1761354" y="972126"/>
                </a:lnTo>
                <a:lnTo>
                  <a:pt x="1808149" y="951281"/>
                </a:lnTo>
                <a:lnTo>
                  <a:pt x="1854324" y="929232"/>
                </a:lnTo>
                <a:lnTo>
                  <a:pt x="1899817" y="906006"/>
                </a:lnTo>
                <a:lnTo>
                  <a:pt x="1944567" y="881630"/>
                </a:lnTo>
                <a:lnTo>
                  <a:pt x="1988510" y="856129"/>
                </a:lnTo>
                <a:lnTo>
                  <a:pt x="2031585" y="829531"/>
                </a:lnTo>
                <a:lnTo>
                  <a:pt x="2073730" y="801862"/>
                </a:lnTo>
                <a:lnTo>
                  <a:pt x="2114884" y="773149"/>
                </a:lnTo>
                <a:lnTo>
                  <a:pt x="2154984" y="743420"/>
                </a:lnTo>
                <a:lnTo>
                  <a:pt x="2193967" y="712699"/>
                </a:lnTo>
                <a:lnTo>
                  <a:pt x="2231773" y="681014"/>
                </a:lnTo>
                <a:lnTo>
                  <a:pt x="2272323" y="644711"/>
                </a:lnTo>
                <a:lnTo>
                  <a:pt x="2311257" y="607288"/>
                </a:lnTo>
                <a:lnTo>
                  <a:pt x="2348490" y="568780"/>
                </a:lnTo>
                <a:lnTo>
                  <a:pt x="2383937" y="529225"/>
                </a:lnTo>
                <a:lnTo>
                  <a:pt x="2417513" y="488659"/>
                </a:lnTo>
                <a:lnTo>
                  <a:pt x="2449134" y="447119"/>
                </a:lnTo>
                <a:lnTo>
                  <a:pt x="2478713" y="404642"/>
                </a:lnTo>
                <a:lnTo>
                  <a:pt x="2506167" y="361263"/>
                </a:lnTo>
                <a:lnTo>
                  <a:pt x="2531409" y="317019"/>
                </a:lnTo>
                <a:lnTo>
                  <a:pt x="2557059" y="266258"/>
                </a:lnTo>
                <a:lnTo>
                  <a:pt x="2579681" y="214501"/>
                </a:lnTo>
                <a:lnTo>
                  <a:pt x="2599154" y="161800"/>
                </a:lnTo>
                <a:lnTo>
                  <a:pt x="2615359" y="108208"/>
                </a:lnTo>
                <a:lnTo>
                  <a:pt x="2625295" y="67460"/>
                </a:lnTo>
                <a:lnTo>
                  <a:pt x="2633272" y="26262"/>
                </a:lnTo>
                <a:lnTo>
                  <a:pt x="2636510" y="5501"/>
                </a:lnTo>
                <a:lnTo>
                  <a:pt x="263727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60760" y="2761645"/>
            <a:ext cx="81834" cy="1074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01" y="3004383"/>
            <a:ext cx="3973195" cy="1072515"/>
          </a:xfrm>
          <a:custGeom>
            <a:avLst/>
            <a:gdLst/>
            <a:ahLst/>
            <a:cxnLst/>
            <a:rect l="l" t="t" r="r" b="b"/>
            <a:pathLst>
              <a:path w="3973195" h="1072514">
                <a:moveTo>
                  <a:pt x="0" y="600658"/>
                </a:moveTo>
                <a:lnTo>
                  <a:pt x="12989" y="647293"/>
                </a:lnTo>
                <a:lnTo>
                  <a:pt x="35536" y="679270"/>
                </a:lnTo>
                <a:lnTo>
                  <a:pt x="68579" y="711652"/>
                </a:lnTo>
                <a:lnTo>
                  <a:pt x="111594" y="744179"/>
                </a:lnTo>
                <a:lnTo>
                  <a:pt x="164057" y="776589"/>
                </a:lnTo>
                <a:lnTo>
                  <a:pt x="225442" y="808620"/>
                </a:lnTo>
                <a:lnTo>
                  <a:pt x="295224" y="840012"/>
                </a:lnTo>
                <a:lnTo>
                  <a:pt x="333100" y="855386"/>
                </a:lnTo>
                <a:lnTo>
                  <a:pt x="372879" y="870503"/>
                </a:lnTo>
                <a:lnTo>
                  <a:pt x="414494" y="885329"/>
                </a:lnTo>
                <a:lnTo>
                  <a:pt x="457881" y="899833"/>
                </a:lnTo>
                <a:lnTo>
                  <a:pt x="502974" y="913980"/>
                </a:lnTo>
                <a:lnTo>
                  <a:pt x="549707" y="927739"/>
                </a:lnTo>
                <a:lnTo>
                  <a:pt x="598015" y="941077"/>
                </a:lnTo>
                <a:lnTo>
                  <a:pt x="647831" y="953962"/>
                </a:lnTo>
                <a:lnTo>
                  <a:pt x="699091" y="966360"/>
                </a:lnTo>
                <a:lnTo>
                  <a:pt x="751728" y="978239"/>
                </a:lnTo>
                <a:lnTo>
                  <a:pt x="805678" y="989567"/>
                </a:lnTo>
                <a:lnTo>
                  <a:pt x="860874" y="1000310"/>
                </a:lnTo>
                <a:lnTo>
                  <a:pt x="917250" y="1010437"/>
                </a:lnTo>
                <a:lnTo>
                  <a:pt x="974743" y="1019914"/>
                </a:lnTo>
                <a:lnTo>
                  <a:pt x="1033285" y="1028709"/>
                </a:lnTo>
                <a:lnTo>
                  <a:pt x="1092811" y="1036789"/>
                </a:lnTo>
                <a:lnTo>
                  <a:pt x="1153255" y="1044121"/>
                </a:lnTo>
                <a:lnTo>
                  <a:pt x="1214552" y="1050673"/>
                </a:lnTo>
                <a:lnTo>
                  <a:pt x="1276637" y="1056413"/>
                </a:lnTo>
                <a:lnTo>
                  <a:pt x="1339443" y="1061307"/>
                </a:lnTo>
                <a:lnTo>
                  <a:pt x="1402905" y="1065323"/>
                </a:lnTo>
                <a:lnTo>
                  <a:pt x="1466958" y="1068429"/>
                </a:lnTo>
                <a:lnTo>
                  <a:pt x="1531536" y="1070591"/>
                </a:lnTo>
                <a:lnTo>
                  <a:pt x="1596573" y="1071777"/>
                </a:lnTo>
                <a:lnTo>
                  <a:pt x="1662003" y="1071954"/>
                </a:lnTo>
                <a:lnTo>
                  <a:pt x="1727761" y="1071091"/>
                </a:lnTo>
                <a:lnTo>
                  <a:pt x="1793782" y="1069153"/>
                </a:lnTo>
                <a:lnTo>
                  <a:pt x="1860000" y="1066108"/>
                </a:lnTo>
                <a:lnTo>
                  <a:pt x="1926349" y="1061925"/>
                </a:lnTo>
                <a:lnTo>
                  <a:pt x="1992764" y="1056569"/>
                </a:lnTo>
                <a:lnTo>
                  <a:pt x="2046136" y="1051399"/>
                </a:lnTo>
                <a:lnTo>
                  <a:pt x="2099473" y="1045462"/>
                </a:lnTo>
                <a:lnTo>
                  <a:pt x="2152743" y="1038769"/>
                </a:lnTo>
                <a:lnTo>
                  <a:pt x="2205911" y="1031331"/>
                </a:lnTo>
                <a:lnTo>
                  <a:pt x="2258942" y="1023158"/>
                </a:lnTo>
                <a:lnTo>
                  <a:pt x="2311804" y="1014261"/>
                </a:lnTo>
                <a:lnTo>
                  <a:pt x="2364461" y="1004652"/>
                </a:lnTo>
                <a:lnTo>
                  <a:pt x="2416880" y="994341"/>
                </a:lnTo>
                <a:lnTo>
                  <a:pt x="2469026" y="983339"/>
                </a:lnTo>
                <a:lnTo>
                  <a:pt x="2520866" y="971656"/>
                </a:lnTo>
                <a:lnTo>
                  <a:pt x="2572366" y="959304"/>
                </a:lnTo>
                <a:lnTo>
                  <a:pt x="2623491" y="946294"/>
                </a:lnTo>
                <a:lnTo>
                  <a:pt x="2674207" y="932636"/>
                </a:lnTo>
                <a:lnTo>
                  <a:pt x="2724482" y="918341"/>
                </a:lnTo>
                <a:lnTo>
                  <a:pt x="2774279" y="903419"/>
                </a:lnTo>
                <a:lnTo>
                  <a:pt x="2823566" y="887883"/>
                </a:lnTo>
                <a:lnTo>
                  <a:pt x="2872308" y="871742"/>
                </a:lnTo>
                <a:lnTo>
                  <a:pt x="2920472" y="855008"/>
                </a:lnTo>
                <a:lnTo>
                  <a:pt x="2968023" y="837691"/>
                </a:lnTo>
                <a:lnTo>
                  <a:pt x="3014927" y="819803"/>
                </a:lnTo>
                <a:lnTo>
                  <a:pt x="3061150" y="801353"/>
                </a:lnTo>
                <a:lnTo>
                  <a:pt x="3106658" y="782353"/>
                </a:lnTo>
                <a:lnTo>
                  <a:pt x="3151417" y="762814"/>
                </a:lnTo>
                <a:lnTo>
                  <a:pt x="3195394" y="742746"/>
                </a:lnTo>
                <a:lnTo>
                  <a:pt x="3238553" y="722160"/>
                </a:lnTo>
                <a:lnTo>
                  <a:pt x="3280862" y="701068"/>
                </a:lnTo>
                <a:lnTo>
                  <a:pt x="3322285" y="679480"/>
                </a:lnTo>
                <a:lnTo>
                  <a:pt x="3362789" y="657406"/>
                </a:lnTo>
                <a:lnTo>
                  <a:pt x="3412957" y="628629"/>
                </a:lnTo>
                <a:lnTo>
                  <a:pt x="3461510" y="599105"/>
                </a:lnTo>
                <a:lnTo>
                  <a:pt x="3508379" y="568857"/>
                </a:lnTo>
                <a:lnTo>
                  <a:pt x="3553494" y="537908"/>
                </a:lnTo>
                <a:lnTo>
                  <a:pt x="3596784" y="506281"/>
                </a:lnTo>
                <a:lnTo>
                  <a:pt x="3638179" y="473996"/>
                </a:lnTo>
                <a:lnTo>
                  <a:pt x="3677609" y="441078"/>
                </a:lnTo>
                <a:lnTo>
                  <a:pt x="3715004" y="407548"/>
                </a:lnTo>
                <a:lnTo>
                  <a:pt x="3750293" y="373428"/>
                </a:lnTo>
                <a:lnTo>
                  <a:pt x="3783407" y="338740"/>
                </a:lnTo>
                <a:lnTo>
                  <a:pt x="3814274" y="303508"/>
                </a:lnTo>
                <a:lnTo>
                  <a:pt x="3845551" y="264151"/>
                </a:lnTo>
                <a:lnTo>
                  <a:pt x="3873933" y="224191"/>
                </a:lnTo>
                <a:lnTo>
                  <a:pt x="3899325" y="183658"/>
                </a:lnTo>
                <a:lnTo>
                  <a:pt x="3921634" y="142582"/>
                </a:lnTo>
                <a:lnTo>
                  <a:pt x="3940768" y="100992"/>
                </a:lnTo>
                <a:lnTo>
                  <a:pt x="3955739" y="61563"/>
                </a:lnTo>
                <a:lnTo>
                  <a:pt x="3967758" y="21733"/>
                </a:lnTo>
                <a:lnTo>
                  <a:pt x="3971096" y="8371"/>
                </a:lnTo>
                <a:lnTo>
                  <a:pt x="3971624" y="6141"/>
                </a:lnTo>
                <a:lnTo>
                  <a:pt x="3972138" y="3909"/>
                </a:lnTo>
                <a:lnTo>
                  <a:pt x="3972638" y="1675"/>
                </a:lnTo>
                <a:lnTo>
                  <a:pt x="397300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96602" y="2908928"/>
            <a:ext cx="81601" cy="1084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696176" y="2332511"/>
            <a:ext cx="280035" cy="511175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20" dirty="0"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501862" y="2547081"/>
            <a:ext cx="186202" cy="819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61150" y="1310037"/>
            <a:ext cx="21958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dirty="0">
                <a:latin typeface="Arial"/>
                <a:cs typeface="Arial"/>
              </a:rPr>
              <a:t>Many to </a:t>
            </a:r>
            <a:r>
              <a:rPr sz="1400" b="1" spc="-5" dirty="0">
                <a:latin typeface="Arial"/>
                <a:cs typeface="Arial"/>
              </a:rPr>
              <a:t>one</a:t>
            </a:r>
            <a:r>
              <a:rPr sz="1400" spc="-5" dirty="0">
                <a:latin typeface="Arial"/>
                <a:cs typeface="Arial"/>
              </a:rPr>
              <a:t>: Encode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  </a:t>
            </a:r>
            <a:r>
              <a:rPr sz="1400" dirty="0">
                <a:latin typeface="Arial"/>
                <a:cs typeface="Arial"/>
              </a:rPr>
              <a:t>sequence </a:t>
            </a:r>
            <a:r>
              <a:rPr sz="1400" spc="-5" dirty="0">
                <a:latin typeface="Arial"/>
                <a:cs typeface="Arial"/>
              </a:rPr>
              <a:t>in </a:t>
            </a:r>
            <a:r>
              <a:rPr sz="1400" dirty="0">
                <a:latin typeface="Arial"/>
                <a:cs typeface="Arial"/>
              </a:rPr>
              <a:t>a single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3025" y="4416535"/>
            <a:ext cx="383159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Sutskever et al, </a:t>
            </a:r>
            <a:r>
              <a:rPr sz="800" dirty="0">
                <a:latin typeface="Arial"/>
                <a:cs typeface="Arial"/>
              </a:rPr>
              <a:t>“Sequence </a:t>
            </a:r>
            <a:r>
              <a:rPr sz="800" spc="-5" dirty="0">
                <a:latin typeface="Arial"/>
                <a:cs typeface="Arial"/>
              </a:rPr>
              <a:t>to Sequence Learning with Neural Networks”, NIPS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50" y="62176"/>
            <a:ext cx="6209030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spc="-10" dirty="0"/>
              <a:t>Sequence </a:t>
            </a:r>
            <a:r>
              <a:rPr sz="2800" spc="-5" dirty="0"/>
              <a:t>to </a:t>
            </a:r>
            <a:r>
              <a:rPr sz="2800" spc="-10" dirty="0"/>
              <a:t>Sequence: </a:t>
            </a:r>
            <a:r>
              <a:rPr sz="2800" dirty="0"/>
              <a:t>Many-to-one</a:t>
            </a:r>
            <a:r>
              <a:rPr sz="2800" spc="-85" dirty="0"/>
              <a:t> </a:t>
            </a:r>
            <a:r>
              <a:rPr sz="2800" dirty="0"/>
              <a:t>+  </a:t>
            </a:r>
            <a:r>
              <a:rPr sz="2800" spc="-5" dirty="0"/>
              <a:t>one-to-many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94751" y="2332511"/>
            <a:ext cx="260350" cy="511175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9593" y="2420536"/>
            <a:ext cx="349250" cy="33528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8520" y="2332511"/>
            <a:ext cx="260350" cy="511175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2990" y="2774094"/>
            <a:ext cx="81981" cy="27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4844" y="2547081"/>
            <a:ext cx="21635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8354" y="2547128"/>
            <a:ext cx="241768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93357" y="2420536"/>
            <a:ext cx="349250" cy="33528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2270" y="2332511"/>
            <a:ext cx="280035" cy="511175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58613" y="2547081"/>
            <a:ext cx="216350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26751" y="2774094"/>
            <a:ext cx="81980" cy="27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42119" y="2547128"/>
            <a:ext cx="241768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97122" y="2420536"/>
            <a:ext cx="349250" cy="33528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06040" y="2332511"/>
            <a:ext cx="280035" cy="511175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41357" y="3051526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30512" y="2774094"/>
            <a:ext cx="81980" cy="277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81870" y="2547081"/>
            <a:ext cx="197040" cy="819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45883" y="2547128"/>
            <a:ext cx="241768" cy="81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85640" y="2547081"/>
            <a:ext cx="186203" cy="819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238021" y="2349398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37597" y="3051526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33836" y="3051526"/>
            <a:ext cx="260350" cy="51117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0021" y="3269877"/>
            <a:ext cx="349250" cy="335280"/>
          </a:xfrm>
          <a:custGeom>
            <a:avLst/>
            <a:gdLst/>
            <a:ahLst/>
            <a:cxnLst/>
            <a:rect l="l" t="t" r="r" b="b"/>
            <a:pathLst>
              <a:path w="349250" h="335279">
                <a:moveTo>
                  <a:pt x="0" y="0"/>
                </a:moveTo>
                <a:lnTo>
                  <a:pt x="348760" y="0"/>
                </a:lnTo>
                <a:lnTo>
                  <a:pt x="348760" y="335165"/>
                </a:lnTo>
                <a:lnTo>
                  <a:pt x="0" y="335165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0021" y="3269877"/>
            <a:ext cx="349250" cy="335280"/>
          </a:xfrm>
          <a:custGeom>
            <a:avLst/>
            <a:gdLst/>
            <a:ahLst/>
            <a:cxnLst/>
            <a:rect l="l" t="t" r="r" b="b"/>
            <a:pathLst>
              <a:path w="349250" h="335279">
                <a:moveTo>
                  <a:pt x="0" y="0"/>
                </a:moveTo>
                <a:lnTo>
                  <a:pt x="348760" y="0"/>
                </a:lnTo>
                <a:lnTo>
                  <a:pt x="348760" y="335165"/>
                </a:lnTo>
                <a:lnTo>
                  <a:pt x="0" y="3351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63046" y="3208097"/>
            <a:ext cx="193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3046" y="3543589"/>
            <a:ext cx="9144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4401" y="2857550"/>
            <a:ext cx="1536065" cy="1013460"/>
          </a:xfrm>
          <a:custGeom>
            <a:avLst/>
            <a:gdLst/>
            <a:ahLst/>
            <a:cxnLst/>
            <a:rect l="l" t="t" r="r" b="b"/>
            <a:pathLst>
              <a:path w="1536064" h="1013460">
                <a:moveTo>
                  <a:pt x="0" y="747491"/>
                </a:moveTo>
                <a:lnTo>
                  <a:pt x="12357" y="788155"/>
                </a:lnTo>
                <a:lnTo>
                  <a:pt x="47631" y="832884"/>
                </a:lnTo>
                <a:lnTo>
                  <a:pt x="103126" y="878586"/>
                </a:lnTo>
                <a:lnTo>
                  <a:pt x="137613" y="900834"/>
                </a:lnTo>
                <a:lnTo>
                  <a:pt x="176145" y="922164"/>
                </a:lnTo>
                <a:lnTo>
                  <a:pt x="218384" y="942191"/>
                </a:lnTo>
                <a:lnTo>
                  <a:pt x="263993" y="960526"/>
                </a:lnTo>
                <a:lnTo>
                  <a:pt x="312636" y="976783"/>
                </a:lnTo>
                <a:lnTo>
                  <a:pt x="363974" y="990575"/>
                </a:lnTo>
                <a:lnTo>
                  <a:pt x="417671" y="1001516"/>
                </a:lnTo>
                <a:lnTo>
                  <a:pt x="473391" y="1009219"/>
                </a:lnTo>
                <a:lnTo>
                  <a:pt x="530796" y="1013296"/>
                </a:lnTo>
                <a:lnTo>
                  <a:pt x="589548" y="1013362"/>
                </a:lnTo>
                <a:lnTo>
                  <a:pt x="649312" y="1009029"/>
                </a:lnTo>
                <a:lnTo>
                  <a:pt x="709750" y="999910"/>
                </a:lnTo>
                <a:lnTo>
                  <a:pt x="770524" y="985618"/>
                </a:lnTo>
                <a:lnTo>
                  <a:pt x="814956" y="971719"/>
                </a:lnTo>
                <a:lnTo>
                  <a:pt x="859256" y="954929"/>
                </a:lnTo>
                <a:lnTo>
                  <a:pt x="903293" y="935324"/>
                </a:lnTo>
                <a:lnTo>
                  <a:pt x="946935" y="912983"/>
                </a:lnTo>
                <a:lnTo>
                  <a:pt x="990051" y="887983"/>
                </a:lnTo>
                <a:lnTo>
                  <a:pt x="1032510" y="860402"/>
                </a:lnTo>
                <a:lnTo>
                  <a:pt x="1074179" y="830316"/>
                </a:lnTo>
                <a:lnTo>
                  <a:pt x="1114928" y="797803"/>
                </a:lnTo>
                <a:lnTo>
                  <a:pt x="1154625" y="762941"/>
                </a:lnTo>
                <a:lnTo>
                  <a:pt x="1193138" y="725807"/>
                </a:lnTo>
                <a:lnTo>
                  <a:pt x="1230336" y="686478"/>
                </a:lnTo>
                <a:lnTo>
                  <a:pt x="1266087" y="645032"/>
                </a:lnTo>
                <a:lnTo>
                  <a:pt x="1300260" y="601546"/>
                </a:lnTo>
                <a:lnTo>
                  <a:pt x="1330464" y="559408"/>
                </a:lnTo>
                <a:lnTo>
                  <a:pt x="1359089" y="515639"/>
                </a:lnTo>
                <a:lnTo>
                  <a:pt x="1386028" y="470303"/>
                </a:lnTo>
                <a:lnTo>
                  <a:pt x="1411178" y="423460"/>
                </a:lnTo>
                <a:lnTo>
                  <a:pt x="1434432" y="375173"/>
                </a:lnTo>
                <a:lnTo>
                  <a:pt x="1455685" y="325505"/>
                </a:lnTo>
                <a:lnTo>
                  <a:pt x="1474832" y="274516"/>
                </a:lnTo>
                <a:lnTo>
                  <a:pt x="1489776" y="228866"/>
                </a:lnTo>
                <a:lnTo>
                  <a:pt x="1502956" y="182295"/>
                </a:lnTo>
                <a:lnTo>
                  <a:pt x="1514302" y="134843"/>
                </a:lnTo>
                <a:lnTo>
                  <a:pt x="1523743" y="86553"/>
                </a:lnTo>
                <a:lnTo>
                  <a:pt x="1531208" y="37465"/>
                </a:lnTo>
                <a:lnTo>
                  <a:pt x="1535469" y="151"/>
                </a:lnTo>
                <a:lnTo>
                  <a:pt x="153548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8932" y="2761677"/>
            <a:ext cx="81906" cy="1069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4401" y="2872817"/>
            <a:ext cx="403225" cy="397510"/>
          </a:xfrm>
          <a:custGeom>
            <a:avLst/>
            <a:gdLst/>
            <a:ahLst/>
            <a:cxnLst/>
            <a:rect l="l" t="t" r="r" b="b"/>
            <a:pathLst>
              <a:path w="403225" h="397510">
                <a:moveTo>
                  <a:pt x="0" y="397059"/>
                </a:moveTo>
                <a:lnTo>
                  <a:pt x="6359" y="346493"/>
                </a:lnTo>
                <a:lnTo>
                  <a:pt x="24165" y="302572"/>
                </a:lnTo>
                <a:lnTo>
                  <a:pt x="51510" y="264186"/>
                </a:lnTo>
                <a:lnTo>
                  <a:pt x="86486" y="230230"/>
                </a:lnTo>
                <a:lnTo>
                  <a:pt x="127185" y="199595"/>
                </a:lnTo>
                <a:lnTo>
                  <a:pt x="171700" y="171175"/>
                </a:lnTo>
                <a:lnTo>
                  <a:pt x="218123" y="143862"/>
                </a:lnTo>
                <a:lnTo>
                  <a:pt x="258808" y="120002"/>
                </a:lnTo>
                <a:lnTo>
                  <a:pt x="298215" y="95399"/>
                </a:lnTo>
                <a:lnTo>
                  <a:pt x="335066" y="69313"/>
                </a:lnTo>
                <a:lnTo>
                  <a:pt x="368083" y="41001"/>
                </a:lnTo>
                <a:lnTo>
                  <a:pt x="395987" y="9723"/>
                </a:lnTo>
                <a:lnTo>
                  <a:pt x="402015" y="1352"/>
                </a:lnTo>
                <a:lnTo>
                  <a:pt x="40291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7697" y="2780598"/>
            <a:ext cx="79246" cy="1109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4401" y="2857420"/>
            <a:ext cx="2637790" cy="1125220"/>
          </a:xfrm>
          <a:custGeom>
            <a:avLst/>
            <a:gdLst/>
            <a:ahLst/>
            <a:cxnLst/>
            <a:rect l="l" t="t" r="r" b="b"/>
            <a:pathLst>
              <a:path w="2637790" h="1125220">
                <a:moveTo>
                  <a:pt x="0" y="747621"/>
                </a:moveTo>
                <a:lnTo>
                  <a:pt x="17979" y="801513"/>
                </a:lnTo>
                <a:lnTo>
                  <a:pt x="48833" y="839461"/>
                </a:lnTo>
                <a:lnTo>
                  <a:pt x="93537" y="878085"/>
                </a:lnTo>
                <a:lnTo>
                  <a:pt x="151027" y="916580"/>
                </a:lnTo>
                <a:lnTo>
                  <a:pt x="184233" y="935527"/>
                </a:lnTo>
                <a:lnTo>
                  <a:pt x="220237" y="954140"/>
                </a:lnTo>
                <a:lnTo>
                  <a:pt x="258903" y="972318"/>
                </a:lnTo>
                <a:lnTo>
                  <a:pt x="300101" y="989961"/>
                </a:lnTo>
                <a:lnTo>
                  <a:pt x="343695" y="1006967"/>
                </a:lnTo>
                <a:lnTo>
                  <a:pt x="389554" y="1023236"/>
                </a:lnTo>
                <a:lnTo>
                  <a:pt x="437544" y="1038667"/>
                </a:lnTo>
                <a:lnTo>
                  <a:pt x="487531" y="1053160"/>
                </a:lnTo>
                <a:lnTo>
                  <a:pt x="539383" y="1066614"/>
                </a:lnTo>
                <a:lnTo>
                  <a:pt x="592966" y="1078928"/>
                </a:lnTo>
                <a:lnTo>
                  <a:pt x="648147" y="1090002"/>
                </a:lnTo>
                <a:lnTo>
                  <a:pt x="704794" y="1099734"/>
                </a:lnTo>
                <a:lnTo>
                  <a:pt x="762772" y="1108025"/>
                </a:lnTo>
                <a:lnTo>
                  <a:pt x="821949" y="1114773"/>
                </a:lnTo>
                <a:lnTo>
                  <a:pt x="882191" y="1119878"/>
                </a:lnTo>
                <a:lnTo>
                  <a:pt x="943365" y="1123240"/>
                </a:lnTo>
                <a:lnTo>
                  <a:pt x="1005339" y="1124757"/>
                </a:lnTo>
                <a:lnTo>
                  <a:pt x="1067979" y="1124328"/>
                </a:lnTo>
                <a:lnTo>
                  <a:pt x="1131151" y="1121854"/>
                </a:lnTo>
                <a:lnTo>
                  <a:pt x="1194723" y="1117234"/>
                </a:lnTo>
                <a:lnTo>
                  <a:pt x="1258561" y="1110366"/>
                </a:lnTo>
                <a:lnTo>
                  <a:pt x="1322532" y="1101150"/>
                </a:lnTo>
                <a:lnTo>
                  <a:pt x="1372117" y="1092341"/>
                </a:lnTo>
                <a:lnTo>
                  <a:pt x="1421639" y="1082088"/>
                </a:lnTo>
                <a:lnTo>
                  <a:pt x="1471038" y="1070418"/>
                </a:lnTo>
                <a:lnTo>
                  <a:pt x="1520251" y="1057357"/>
                </a:lnTo>
                <a:lnTo>
                  <a:pt x="1569215" y="1042932"/>
                </a:lnTo>
                <a:lnTo>
                  <a:pt x="1617870" y="1027170"/>
                </a:lnTo>
                <a:lnTo>
                  <a:pt x="1666153" y="1010097"/>
                </a:lnTo>
                <a:lnTo>
                  <a:pt x="1714002" y="991740"/>
                </a:lnTo>
                <a:lnTo>
                  <a:pt x="1761354" y="972126"/>
                </a:lnTo>
                <a:lnTo>
                  <a:pt x="1808149" y="951281"/>
                </a:lnTo>
                <a:lnTo>
                  <a:pt x="1854324" y="929232"/>
                </a:lnTo>
                <a:lnTo>
                  <a:pt x="1899817" y="906006"/>
                </a:lnTo>
                <a:lnTo>
                  <a:pt x="1944567" y="881630"/>
                </a:lnTo>
                <a:lnTo>
                  <a:pt x="1988510" y="856129"/>
                </a:lnTo>
                <a:lnTo>
                  <a:pt x="2031585" y="829531"/>
                </a:lnTo>
                <a:lnTo>
                  <a:pt x="2073730" y="801862"/>
                </a:lnTo>
                <a:lnTo>
                  <a:pt x="2114884" y="773149"/>
                </a:lnTo>
                <a:lnTo>
                  <a:pt x="2154984" y="743420"/>
                </a:lnTo>
                <a:lnTo>
                  <a:pt x="2193967" y="712699"/>
                </a:lnTo>
                <a:lnTo>
                  <a:pt x="2231773" y="681014"/>
                </a:lnTo>
                <a:lnTo>
                  <a:pt x="2272323" y="644711"/>
                </a:lnTo>
                <a:lnTo>
                  <a:pt x="2311257" y="607288"/>
                </a:lnTo>
                <a:lnTo>
                  <a:pt x="2348490" y="568780"/>
                </a:lnTo>
                <a:lnTo>
                  <a:pt x="2383937" y="529225"/>
                </a:lnTo>
                <a:lnTo>
                  <a:pt x="2417513" y="488659"/>
                </a:lnTo>
                <a:lnTo>
                  <a:pt x="2449134" y="447119"/>
                </a:lnTo>
                <a:lnTo>
                  <a:pt x="2478713" y="404642"/>
                </a:lnTo>
                <a:lnTo>
                  <a:pt x="2506167" y="361263"/>
                </a:lnTo>
                <a:lnTo>
                  <a:pt x="2531409" y="317019"/>
                </a:lnTo>
                <a:lnTo>
                  <a:pt x="2557059" y="266258"/>
                </a:lnTo>
                <a:lnTo>
                  <a:pt x="2579681" y="214501"/>
                </a:lnTo>
                <a:lnTo>
                  <a:pt x="2599154" y="161800"/>
                </a:lnTo>
                <a:lnTo>
                  <a:pt x="2615359" y="108208"/>
                </a:lnTo>
                <a:lnTo>
                  <a:pt x="2625295" y="67460"/>
                </a:lnTo>
                <a:lnTo>
                  <a:pt x="2633272" y="26262"/>
                </a:lnTo>
                <a:lnTo>
                  <a:pt x="2636510" y="5501"/>
                </a:lnTo>
                <a:lnTo>
                  <a:pt x="263727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60760" y="2761645"/>
            <a:ext cx="81834" cy="1074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01" y="3004383"/>
            <a:ext cx="3973195" cy="1072515"/>
          </a:xfrm>
          <a:custGeom>
            <a:avLst/>
            <a:gdLst/>
            <a:ahLst/>
            <a:cxnLst/>
            <a:rect l="l" t="t" r="r" b="b"/>
            <a:pathLst>
              <a:path w="3973195" h="1072514">
                <a:moveTo>
                  <a:pt x="0" y="600658"/>
                </a:moveTo>
                <a:lnTo>
                  <a:pt x="12989" y="647293"/>
                </a:lnTo>
                <a:lnTo>
                  <a:pt x="35536" y="679270"/>
                </a:lnTo>
                <a:lnTo>
                  <a:pt x="68579" y="711652"/>
                </a:lnTo>
                <a:lnTo>
                  <a:pt x="111594" y="744179"/>
                </a:lnTo>
                <a:lnTo>
                  <a:pt x="164057" y="776589"/>
                </a:lnTo>
                <a:lnTo>
                  <a:pt x="225442" y="808620"/>
                </a:lnTo>
                <a:lnTo>
                  <a:pt x="295224" y="840012"/>
                </a:lnTo>
                <a:lnTo>
                  <a:pt x="333100" y="855386"/>
                </a:lnTo>
                <a:lnTo>
                  <a:pt x="372879" y="870503"/>
                </a:lnTo>
                <a:lnTo>
                  <a:pt x="414494" y="885329"/>
                </a:lnTo>
                <a:lnTo>
                  <a:pt x="457881" y="899833"/>
                </a:lnTo>
                <a:lnTo>
                  <a:pt x="502974" y="913980"/>
                </a:lnTo>
                <a:lnTo>
                  <a:pt x="549707" y="927739"/>
                </a:lnTo>
                <a:lnTo>
                  <a:pt x="598015" y="941077"/>
                </a:lnTo>
                <a:lnTo>
                  <a:pt x="647831" y="953962"/>
                </a:lnTo>
                <a:lnTo>
                  <a:pt x="699091" y="966360"/>
                </a:lnTo>
                <a:lnTo>
                  <a:pt x="751728" y="978239"/>
                </a:lnTo>
                <a:lnTo>
                  <a:pt x="805678" y="989567"/>
                </a:lnTo>
                <a:lnTo>
                  <a:pt x="860874" y="1000310"/>
                </a:lnTo>
                <a:lnTo>
                  <a:pt x="917250" y="1010437"/>
                </a:lnTo>
                <a:lnTo>
                  <a:pt x="974743" y="1019914"/>
                </a:lnTo>
                <a:lnTo>
                  <a:pt x="1033285" y="1028709"/>
                </a:lnTo>
                <a:lnTo>
                  <a:pt x="1092811" y="1036789"/>
                </a:lnTo>
                <a:lnTo>
                  <a:pt x="1153255" y="1044121"/>
                </a:lnTo>
                <a:lnTo>
                  <a:pt x="1214552" y="1050673"/>
                </a:lnTo>
                <a:lnTo>
                  <a:pt x="1276637" y="1056413"/>
                </a:lnTo>
                <a:lnTo>
                  <a:pt x="1339443" y="1061307"/>
                </a:lnTo>
                <a:lnTo>
                  <a:pt x="1402905" y="1065323"/>
                </a:lnTo>
                <a:lnTo>
                  <a:pt x="1466958" y="1068429"/>
                </a:lnTo>
                <a:lnTo>
                  <a:pt x="1531536" y="1070591"/>
                </a:lnTo>
                <a:lnTo>
                  <a:pt x="1596573" y="1071777"/>
                </a:lnTo>
                <a:lnTo>
                  <a:pt x="1662003" y="1071954"/>
                </a:lnTo>
                <a:lnTo>
                  <a:pt x="1727761" y="1071091"/>
                </a:lnTo>
                <a:lnTo>
                  <a:pt x="1793782" y="1069153"/>
                </a:lnTo>
                <a:lnTo>
                  <a:pt x="1860000" y="1066108"/>
                </a:lnTo>
                <a:lnTo>
                  <a:pt x="1926349" y="1061925"/>
                </a:lnTo>
                <a:lnTo>
                  <a:pt x="1992764" y="1056569"/>
                </a:lnTo>
                <a:lnTo>
                  <a:pt x="2046136" y="1051399"/>
                </a:lnTo>
                <a:lnTo>
                  <a:pt x="2099473" y="1045462"/>
                </a:lnTo>
                <a:lnTo>
                  <a:pt x="2152743" y="1038769"/>
                </a:lnTo>
                <a:lnTo>
                  <a:pt x="2205911" y="1031331"/>
                </a:lnTo>
                <a:lnTo>
                  <a:pt x="2258942" y="1023158"/>
                </a:lnTo>
                <a:lnTo>
                  <a:pt x="2311804" y="1014261"/>
                </a:lnTo>
                <a:lnTo>
                  <a:pt x="2364461" y="1004652"/>
                </a:lnTo>
                <a:lnTo>
                  <a:pt x="2416880" y="994341"/>
                </a:lnTo>
                <a:lnTo>
                  <a:pt x="2469026" y="983339"/>
                </a:lnTo>
                <a:lnTo>
                  <a:pt x="2520866" y="971656"/>
                </a:lnTo>
                <a:lnTo>
                  <a:pt x="2572366" y="959304"/>
                </a:lnTo>
                <a:lnTo>
                  <a:pt x="2623491" y="946294"/>
                </a:lnTo>
                <a:lnTo>
                  <a:pt x="2674207" y="932636"/>
                </a:lnTo>
                <a:lnTo>
                  <a:pt x="2724482" y="918341"/>
                </a:lnTo>
                <a:lnTo>
                  <a:pt x="2774279" y="903419"/>
                </a:lnTo>
                <a:lnTo>
                  <a:pt x="2823566" y="887883"/>
                </a:lnTo>
                <a:lnTo>
                  <a:pt x="2872308" y="871742"/>
                </a:lnTo>
                <a:lnTo>
                  <a:pt x="2920472" y="855008"/>
                </a:lnTo>
                <a:lnTo>
                  <a:pt x="2968023" y="837691"/>
                </a:lnTo>
                <a:lnTo>
                  <a:pt x="3014927" y="819803"/>
                </a:lnTo>
                <a:lnTo>
                  <a:pt x="3061150" y="801353"/>
                </a:lnTo>
                <a:lnTo>
                  <a:pt x="3106658" y="782353"/>
                </a:lnTo>
                <a:lnTo>
                  <a:pt x="3151417" y="762814"/>
                </a:lnTo>
                <a:lnTo>
                  <a:pt x="3195394" y="742746"/>
                </a:lnTo>
                <a:lnTo>
                  <a:pt x="3238553" y="722160"/>
                </a:lnTo>
                <a:lnTo>
                  <a:pt x="3280862" y="701068"/>
                </a:lnTo>
                <a:lnTo>
                  <a:pt x="3322285" y="679480"/>
                </a:lnTo>
                <a:lnTo>
                  <a:pt x="3362789" y="657406"/>
                </a:lnTo>
                <a:lnTo>
                  <a:pt x="3412957" y="628629"/>
                </a:lnTo>
                <a:lnTo>
                  <a:pt x="3461510" y="599105"/>
                </a:lnTo>
                <a:lnTo>
                  <a:pt x="3508379" y="568857"/>
                </a:lnTo>
                <a:lnTo>
                  <a:pt x="3553494" y="537908"/>
                </a:lnTo>
                <a:lnTo>
                  <a:pt x="3596784" y="506281"/>
                </a:lnTo>
                <a:lnTo>
                  <a:pt x="3638179" y="473996"/>
                </a:lnTo>
                <a:lnTo>
                  <a:pt x="3677609" y="441078"/>
                </a:lnTo>
                <a:lnTo>
                  <a:pt x="3715004" y="407548"/>
                </a:lnTo>
                <a:lnTo>
                  <a:pt x="3750293" y="373428"/>
                </a:lnTo>
                <a:lnTo>
                  <a:pt x="3783407" y="338740"/>
                </a:lnTo>
                <a:lnTo>
                  <a:pt x="3814274" y="303508"/>
                </a:lnTo>
                <a:lnTo>
                  <a:pt x="3845551" y="264151"/>
                </a:lnTo>
                <a:lnTo>
                  <a:pt x="3873933" y="224191"/>
                </a:lnTo>
                <a:lnTo>
                  <a:pt x="3899325" y="183658"/>
                </a:lnTo>
                <a:lnTo>
                  <a:pt x="3921634" y="142582"/>
                </a:lnTo>
                <a:lnTo>
                  <a:pt x="3940768" y="100992"/>
                </a:lnTo>
                <a:lnTo>
                  <a:pt x="3955739" y="61563"/>
                </a:lnTo>
                <a:lnTo>
                  <a:pt x="3967758" y="21733"/>
                </a:lnTo>
                <a:lnTo>
                  <a:pt x="3971096" y="8371"/>
                </a:lnTo>
                <a:lnTo>
                  <a:pt x="3971624" y="6141"/>
                </a:lnTo>
                <a:lnTo>
                  <a:pt x="3972138" y="3909"/>
                </a:lnTo>
                <a:lnTo>
                  <a:pt x="3972638" y="1675"/>
                </a:lnTo>
                <a:lnTo>
                  <a:pt x="397300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96602" y="2908928"/>
            <a:ext cx="81601" cy="1084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696176" y="2332511"/>
            <a:ext cx="280035" cy="511175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20" dirty="0"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501862" y="2547081"/>
            <a:ext cx="186202" cy="819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12663" y="2556131"/>
            <a:ext cx="186275" cy="819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019600" y="1549624"/>
            <a:ext cx="260350" cy="511809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129644" y="1549611"/>
            <a:ext cx="260350" cy="511809"/>
          </a:xfrm>
          <a:prstGeom prst="rect">
            <a:avLst/>
          </a:prstGeom>
          <a:solidFill>
            <a:srgbClr val="CEE1F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109226" y="2079022"/>
            <a:ext cx="81979" cy="2897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20512" y="2079019"/>
            <a:ext cx="81971" cy="2897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312197" y="2399398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61150" y="1519587"/>
            <a:ext cx="21799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sequence </a:t>
            </a:r>
            <a:r>
              <a:rPr sz="1400" spc="-5" dirty="0">
                <a:latin typeface="Arial"/>
                <a:cs typeface="Arial"/>
              </a:rPr>
              <a:t>in </a:t>
            </a:r>
            <a:r>
              <a:rPr sz="1400" dirty="0">
                <a:latin typeface="Arial"/>
                <a:cs typeface="Arial"/>
              </a:rPr>
              <a:t>a single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61150" y="889037"/>
            <a:ext cx="6961505" cy="6597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29133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One </a:t>
            </a:r>
            <a:r>
              <a:rPr sz="1400" b="1" dirty="0">
                <a:latin typeface="Arial"/>
                <a:cs typeface="Arial"/>
              </a:rPr>
              <a:t>to </a:t>
            </a:r>
            <a:r>
              <a:rPr sz="1400" b="1" spc="-5" dirty="0">
                <a:latin typeface="Arial"/>
                <a:cs typeface="Arial"/>
              </a:rPr>
              <a:t>many</a:t>
            </a:r>
            <a:r>
              <a:rPr sz="1400" spc="-5" dirty="0">
                <a:latin typeface="Arial"/>
                <a:cs typeface="Arial"/>
              </a:rPr>
              <a:t>: Produce output  </a:t>
            </a:r>
            <a:r>
              <a:rPr sz="1400" dirty="0">
                <a:latin typeface="Arial"/>
                <a:cs typeface="Arial"/>
              </a:rPr>
              <a:t>sequence </a:t>
            </a:r>
            <a:r>
              <a:rPr sz="1400" spc="-5" dirty="0">
                <a:latin typeface="Arial"/>
                <a:cs typeface="Arial"/>
              </a:rPr>
              <a:t>from </a:t>
            </a:r>
            <a:r>
              <a:rPr sz="1400" dirty="0">
                <a:latin typeface="Arial"/>
                <a:cs typeface="Arial"/>
              </a:rPr>
              <a:t>single </a:t>
            </a:r>
            <a:r>
              <a:rPr sz="1400" spc="-5" dirty="0">
                <a:latin typeface="Arial"/>
                <a:cs typeface="Arial"/>
              </a:rPr>
              <a:t>input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vector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14"/>
              </a:lnSpc>
            </a:pPr>
            <a:r>
              <a:rPr sz="1400" b="1" dirty="0">
                <a:latin typeface="Arial"/>
                <a:cs typeface="Arial"/>
              </a:rPr>
              <a:t>Many to </a:t>
            </a:r>
            <a:r>
              <a:rPr sz="1400" b="1" spc="-5" dirty="0">
                <a:latin typeface="Arial"/>
                <a:cs typeface="Arial"/>
              </a:rPr>
              <a:t>one</a:t>
            </a:r>
            <a:r>
              <a:rPr sz="1400" spc="-5" dirty="0">
                <a:latin typeface="Arial"/>
                <a:cs typeface="Arial"/>
              </a:rPr>
              <a:t>: Encode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412168" y="2447223"/>
            <a:ext cx="349250" cy="33528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21095" y="2359199"/>
            <a:ext cx="260350" cy="511175"/>
          </a:xfrm>
          <a:prstGeom prst="rect">
            <a:avLst/>
          </a:prstGeom>
          <a:solidFill>
            <a:srgbClr val="D0E0E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760929" y="2573815"/>
            <a:ext cx="241768" cy="819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515933" y="2447223"/>
            <a:ext cx="349250" cy="33528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124845" y="2359199"/>
            <a:ext cx="280035" cy="511175"/>
          </a:xfrm>
          <a:prstGeom prst="rect">
            <a:avLst/>
          </a:prstGeom>
          <a:solidFill>
            <a:srgbClr val="D0E0E3"/>
          </a:solidFill>
          <a:ln w="952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045"/>
              </a:lnSpc>
              <a:spcBef>
                <a:spcPts val="994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281188" y="2573769"/>
            <a:ext cx="216350" cy="819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64693" y="2573815"/>
            <a:ext cx="241768" cy="819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7619697" y="2447223"/>
            <a:ext cx="349250" cy="33528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34"/>
              </a:spcBef>
            </a:pPr>
            <a:r>
              <a:rPr sz="1400" spc="10" dirty="0">
                <a:latin typeface="Arial"/>
                <a:cs typeface="Arial"/>
              </a:rPr>
              <a:t>f</a:t>
            </a:r>
            <a:r>
              <a:rPr sz="1350" spc="15" baseline="-33950" dirty="0">
                <a:latin typeface="Arial"/>
                <a:cs typeface="Arial"/>
              </a:rPr>
              <a:t>W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404445" y="2573769"/>
            <a:ext cx="197039" cy="819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968458" y="2573815"/>
            <a:ext cx="241768" cy="819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812595" y="3296564"/>
            <a:ext cx="349250" cy="335280"/>
          </a:xfrm>
          <a:custGeom>
            <a:avLst/>
            <a:gdLst/>
            <a:ahLst/>
            <a:cxnLst/>
            <a:rect l="l" t="t" r="r" b="b"/>
            <a:pathLst>
              <a:path w="349250" h="335279">
                <a:moveTo>
                  <a:pt x="0" y="0"/>
                </a:moveTo>
                <a:lnTo>
                  <a:pt x="348760" y="0"/>
                </a:lnTo>
                <a:lnTo>
                  <a:pt x="348760" y="335165"/>
                </a:lnTo>
                <a:lnTo>
                  <a:pt x="0" y="335165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812596" y="3296564"/>
            <a:ext cx="349250" cy="335280"/>
          </a:xfrm>
          <a:custGeom>
            <a:avLst/>
            <a:gdLst/>
            <a:ahLst/>
            <a:cxnLst/>
            <a:rect l="l" t="t" r="r" b="b"/>
            <a:pathLst>
              <a:path w="349250" h="335279">
                <a:moveTo>
                  <a:pt x="0" y="0"/>
                </a:moveTo>
                <a:lnTo>
                  <a:pt x="348760" y="0"/>
                </a:lnTo>
                <a:lnTo>
                  <a:pt x="348760" y="335165"/>
                </a:lnTo>
                <a:lnTo>
                  <a:pt x="0" y="3351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4885621" y="3234785"/>
            <a:ext cx="193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885621" y="3570276"/>
            <a:ext cx="9144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986976" y="2884237"/>
            <a:ext cx="1536065" cy="1013460"/>
          </a:xfrm>
          <a:custGeom>
            <a:avLst/>
            <a:gdLst/>
            <a:ahLst/>
            <a:cxnLst/>
            <a:rect l="l" t="t" r="r" b="b"/>
            <a:pathLst>
              <a:path w="1536065" h="1013460">
                <a:moveTo>
                  <a:pt x="0" y="747491"/>
                </a:moveTo>
                <a:lnTo>
                  <a:pt x="12357" y="788155"/>
                </a:lnTo>
                <a:lnTo>
                  <a:pt x="47631" y="832884"/>
                </a:lnTo>
                <a:lnTo>
                  <a:pt x="103126" y="878586"/>
                </a:lnTo>
                <a:lnTo>
                  <a:pt x="137613" y="900834"/>
                </a:lnTo>
                <a:lnTo>
                  <a:pt x="176145" y="922164"/>
                </a:lnTo>
                <a:lnTo>
                  <a:pt x="218384" y="942191"/>
                </a:lnTo>
                <a:lnTo>
                  <a:pt x="263993" y="960526"/>
                </a:lnTo>
                <a:lnTo>
                  <a:pt x="312636" y="976783"/>
                </a:lnTo>
                <a:lnTo>
                  <a:pt x="363974" y="990575"/>
                </a:lnTo>
                <a:lnTo>
                  <a:pt x="417671" y="1001516"/>
                </a:lnTo>
                <a:lnTo>
                  <a:pt x="473391" y="1009219"/>
                </a:lnTo>
                <a:lnTo>
                  <a:pt x="530796" y="1013296"/>
                </a:lnTo>
                <a:lnTo>
                  <a:pt x="589548" y="1013362"/>
                </a:lnTo>
                <a:lnTo>
                  <a:pt x="649312" y="1009029"/>
                </a:lnTo>
                <a:lnTo>
                  <a:pt x="709750" y="999910"/>
                </a:lnTo>
                <a:lnTo>
                  <a:pt x="770524" y="985618"/>
                </a:lnTo>
                <a:lnTo>
                  <a:pt x="814956" y="971719"/>
                </a:lnTo>
                <a:lnTo>
                  <a:pt x="859256" y="954929"/>
                </a:lnTo>
                <a:lnTo>
                  <a:pt x="903293" y="935324"/>
                </a:lnTo>
                <a:lnTo>
                  <a:pt x="946935" y="912983"/>
                </a:lnTo>
                <a:lnTo>
                  <a:pt x="990051" y="887983"/>
                </a:lnTo>
                <a:lnTo>
                  <a:pt x="1032510" y="860402"/>
                </a:lnTo>
                <a:lnTo>
                  <a:pt x="1074180" y="830316"/>
                </a:lnTo>
                <a:lnTo>
                  <a:pt x="1114928" y="797803"/>
                </a:lnTo>
                <a:lnTo>
                  <a:pt x="1154625" y="762941"/>
                </a:lnTo>
                <a:lnTo>
                  <a:pt x="1193138" y="725807"/>
                </a:lnTo>
                <a:lnTo>
                  <a:pt x="1230336" y="686478"/>
                </a:lnTo>
                <a:lnTo>
                  <a:pt x="1266088" y="645032"/>
                </a:lnTo>
                <a:lnTo>
                  <a:pt x="1300260" y="601546"/>
                </a:lnTo>
                <a:lnTo>
                  <a:pt x="1330464" y="559408"/>
                </a:lnTo>
                <a:lnTo>
                  <a:pt x="1359089" y="515639"/>
                </a:lnTo>
                <a:lnTo>
                  <a:pt x="1386028" y="470303"/>
                </a:lnTo>
                <a:lnTo>
                  <a:pt x="1411178" y="423460"/>
                </a:lnTo>
                <a:lnTo>
                  <a:pt x="1434432" y="375173"/>
                </a:lnTo>
                <a:lnTo>
                  <a:pt x="1455685" y="325505"/>
                </a:lnTo>
                <a:lnTo>
                  <a:pt x="1474832" y="274516"/>
                </a:lnTo>
                <a:lnTo>
                  <a:pt x="1489776" y="228866"/>
                </a:lnTo>
                <a:lnTo>
                  <a:pt x="1502956" y="182295"/>
                </a:lnTo>
                <a:lnTo>
                  <a:pt x="1514302" y="134843"/>
                </a:lnTo>
                <a:lnTo>
                  <a:pt x="1523743" y="86553"/>
                </a:lnTo>
                <a:lnTo>
                  <a:pt x="1531208" y="37465"/>
                </a:lnTo>
                <a:lnTo>
                  <a:pt x="1534179" y="12636"/>
                </a:lnTo>
                <a:lnTo>
                  <a:pt x="1534631" y="8482"/>
                </a:lnTo>
                <a:lnTo>
                  <a:pt x="1535061" y="4320"/>
                </a:lnTo>
                <a:lnTo>
                  <a:pt x="1535469" y="151"/>
                </a:lnTo>
                <a:lnTo>
                  <a:pt x="153548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81507" y="2788364"/>
            <a:ext cx="81906" cy="10693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986976" y="2899505"/>
            <a:ext cx="403225" cy="397510"/>
          </a:xfrm>
          <a:custGeom>
            <a:avLst/>
            <a:gdLst/>
            <a:ahLst/>
            <a:cxnLst/>
            <a:rect l="l" t="t" r="r" b="b"/>
            <a:pathLst>
              <a:path w="403225" h="397510">
                <a:moveTo>
                  <a:pt x="0" y="397059"/>
                </a:moveTo>
                <a:lnTo>
                  <a:pt x="6359" y="346493"/>
                </a:lnTo>
                <a:lnTo>
                  <a:pt x="24165" y="302572"/>
                </a:lnTo>
                <a:lnTo>
                  <a:pt x="51510" y="264186"/>
                </a:lnTo>
                <a:lnTo>
                  <a:pt x="86486" y="230230"/>
                </a:lnTo>
                <a:lnTo>
                  <a:pt x="127185" y="199595"/>
                </a:lnTo>
                <a:lnTo>
                  <a:pt x="171700" y="171175"/>
                </a:lnTo>
                <a:lnTo>
                  <a:pt x="218123" y="143862"/>
                </a:lnTo>
                <a:lnTo>
                  <a:pt x="258808" y="120002"/>
                </a:lnTo>
                <a:lnTo>
                  <a:pt x="298215" y="95399"/>
                </a:lnTo>
                <a:lnTo>
                  <a:pt x="335066" y="69313"/>
                </a:lnTo>
                <a:lnTo>
                  <a:pt x="368082" y="41001"/>
                </a:lnTo>
                <a:lnTo>
                  <a:pt x="395987" y="9723"/>
                </a:lnTo>
                <a:lnTo>
                  <a:pt x="402014" y="1352"/>
                </a:lnTo>
                <a:lnTo>
                  <a:pt x="40291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50272" y="2807286"/>
            <a:ext cx="79246" cy="11091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86976" y="2883977"/>
            <a:ext cx="2635885" cy="1014094"/>
          </a:xfrm>
          <a:custGeom>
            <a:avLst/>
            <a:gdLst/>
            <a:ahLst/>
            <a:cxnLst/>
            <a:rect l="l" t="t" r="r" b="b"/>
            <a:pathLst>
              <a:path w="2635884" h="1014095">
                <a:moveTo>
                  <a:pt x="0" y="747752"/>
                </a:moveTo>
                <a:lnTo>
                  <a:pt x="20497" y="787671"/>
                </a:lnTo>
                <a:lnTo>
                  <a:pt x="55582" y="816676"/>
                </a:lnTo>
                <a:lnTo>
                  <a:pt x="106284" y="846578"/>
                </a:lnTo>
                <a:lnTo>
                  <a:pt x="171301" y="876508"/>
                </a:lnTo>
                <a:lnTo>
                  <a:pt x="208772" y="891212"/>
                </a:lnTo>
                <a:lnTo>
                  <a:pt x="249333" y="905596"/>
                </a:lnTo>
                <a:lnTo>
                  <a:pt x="292823" y="919552"/>
                </a:lnTo>
                <a:lnTo>
                  <a:pt x="339078" y="932971"/>
                </a:lnTo>
                <a:lnTo>
                  <a:pt x="387937" y="945744"/>
                </a:lnTo>
                <a:lnTo>
                  <a:pt x="439235" y="957763"/>
                </a:lnTo>
                <a:lnTo>
                  <a:pt x="492811" y="968918"/>
                </a:lnTo>
                <a:lnTo>
                  <a:pt x="548502" y="979101"/>
                </a:lnTo>
                <a:lnTo>
                  <a:pt x="606145" y="988204"/>
                </a:lnTo>
                <a:lnTo>
                  <a:pt x="665577" y="996116"/>
                </a:lnTo>
                <a:lnTo>
                  <a:pt x="726636" y="1002731"/>
                </a:lnTo>
                <a:lnTo>
                  <a:pt x="789159" y="1007938"/>
                </a:lnTo>
                <a:lnTo>
                  <a:pt x="852984" y="1011629"/>
                </a:lnTo>
                <a:lnTo>
                  <a:pt x="917947" y="1013695"/>
                </a:lnTo>
                <a:lnTo>
                  <a:pt x="983887" y="1014027"/>
                </a:lnTo>
                <a:lnTo>
                  <a:pt x="1050640" y="1012518"/>
                </a:lnTo>
                <a:lnTo>
                  <a:pt x="1118044" y="1009057"/>
                </a:lnTo>
                <a:lnTo>
                  <a:pt x="1185935" y="1003536"/>
                </a:lnTo>
                <a:lnTo>
                  <a:pt x="1254152" y="995846"/>
                </a:lnTo>
                <a:lnTo>
                  <a:pt x="1322532" y="985879"/>
                </a:lnTo>
                <a:lnTo>
                  <a:pt x="1372117" y="977178"/>
                </a:lnTo>
                <a:lnTo>
                  <a:pt x="1421639" y="967243"/>
                </a:lnTo>
                <a:lnTo>
                  <a:pt x="1471038" y="956097"/>
                </a:lnTo>
                <a:lnTo>
                  <a:pt x="1520251" y="943760"/>
                </a:lnTo>
                <a:lnTo>
                  <a:pt x="1569215" y="930253"/>
                </a:lnTo>
                <a:lnTo>
                  <a:pt x="1617870" y="915599"/>
                </a:lnTo>
                <a:lnTo>
                  <a:pt x="1666153" y="899818"/>
                </a:lnTo>
                <a:lnTo>
                  <a:pt x="1714002" y="882932"/>
                </a:lnTo>
                <a:lnTo>
                  <a:pt x="1761355" y="864961"/>
                </a:lnTo>
                <a:lnTo>
                  <a:pt x="1808149" y="845928"/>
                </a:lnTo>
                <a:lnTo>
                  <a:pt x="1854324" y="825852"/>
                </a:lnTo>
                <a:lnTo>
                  <a:pt x="1899817" y="804757"/>
                </a:lnTo>
                <a:lnTo>
                  <a:pt x="1944567" y="782662"/>
                </a:lnTo>
                <a:lnTo>
                  <a:pt x="1988510" y="759589"/>
                </a:lnTo>
                <a:lnTo>
                  <a:pt x="2031585" y="735560"/>
                </a:lnTo>
                <a:lnTo>
                  <a:pt x="2073730" y="710595"/>
                </a:lnTo>
                <a:lnTo>
                  <a:pt x="2114884" y="684716"/>
                </a:lnTo>
                <a:lnTo>
                  <a:pt x="2154983" y="657944"/>
                </a:lnTo>
                <a:lnTo>
                  <a:pt x="2193967" y="630301"/>
                </a:lnTo>
                <a:lnTo>
                  <a:pt x="2231773" y="601807"/>
                </a:lnTo>
                <a:lnTo>
                  <a:pt x="2272323" y="569176"/>
                </a:lnTo>
                <a:lnTo>
                  <a:pt x="2311256" y="535550"/>
                </a:lnTo>
                <a:lnTo>
                  <a:pt x="2348490" y="500959"/>
                </a:lnTo>
                <a:lnTo>
                  <a:pt x="2383937" y="465432"/>
                </a:lnTo>
                <a:lnTo>
                  <a:pt x="2417513" y="428998"/>
                </a:lnTo>
                <a:lnTo>
                  <a:pt x="2449133" y="391686"/>
                </a:lnTo>
                <a:lnTo>
                  <a:pt x="2478713" y="353526"/>
                </a:lnTo>
                <a:lnTo>
                  <a:pt x="2506166" y="314546"/>
                </a:lnTo>
                <a:lnTo>
                  <a:pt x="2531409" y="274776"/>
                </a:lnTo>
                <a:lnTo>
                  <a:pt x="2557058" y="229127"/>
                </a:lnTo>
                <a:lnTo>
                  <a:pt x="2579680" y="182555"/>
                </a:lnTo>
                <a:lnTo>
                  <a:pt x="2599154" y="135104"/>
                </a:lnTo>
                <a:lnTo>
                  <a:pt x="2615359" y="86814"/>
                </a:lnTo>
                <a:lnTo>
                  <a:pt x="2628174" y="37726"/>
                </a:lnTo>
                <a:lnTo>
                  <a:pt x="2635486" y="412"/>
                </a:lnTo>
                <a:lnTo>
                  <a:pt x="263555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581649" y="2788301"/>
            <a:ext cx="81762" cy="10781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3025" y="4416535"/>
            <a:ext cx="383159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Sutskever et al, </a:t>
            </a:r>
            <a:r>
              <a:rPr sz="800" dirty="0">
                <a:latin typeface="Arial"/>
                <a:cs typeface="Arial"/>
              </a:rPr>
              <a:t>“Sequence </a:t>
            </a:r>
            <a:r>
              <a:rPr sz="800" spc="-5" dirty="0">
                <a:latin typeface="Arial"/>
                <a:cs typeface="Arial"/>
              </a:rPr>
              <a:t>to Sequence Learning with Neural Networks”, NIPS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950" y="376032"/>
            <a:ext cx="2425700" cy="36487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b="1" spc="-5" dirty="0">
                <a:latin typeface="Arial"/>
                <a:cs typeface="Arial"/>
              </a:rPr>
              <a:t>Example:  Character-level  Language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812800">
              <a:lnSpc>
                <a:spcPts val="2850"/>
              </a:lnSpc>
            </a:pPr>
            <a:r>
              <a:rPr sz="2400" spc="-135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141605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Example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training  </a:t>
            </a:r>
            <a:r>
              <a:rPr sz="2400" dirty="0">
                <a:latin typeface="Arial"/>
                <a:cs typeface="Arial"/>
              </a:rPr>
              <a:t>sequence:  </a:t>
            </a:r>
            <a:r>
              <a:rPr sz="2400" b="1" dirty="0">
                <a:latin typeface="Arial"/>
                <a:cs typeface="Arial"/>
              </a:rPr>
              <a:t>“hello”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72435" y="168510"/>
            <a:ext cx="5179268" cy="4152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76199" y="114774"/>
            <a:ext cx="6169660" cy="2975610"/>
          </a:xfrm>
          <a:custGeom>
            <a:avLst/>
            <a:gdLst/>
            <a:ahLst/>
            <a:cxnLst/>
            <a:rect l="l" t="t" r="r" b="b"/>
            <a:pathLst>
              <a:path w="6169659" h="2975610">
                <a:moveTo>
                  <a:pt x="0" y="0"/>
                </a:moveTo>
                <a:lnTo>
                  <a:pt x="6169199" y="0"/>
                </a:lnTo>
                <a:lnTo>
                  <a:pt x="6169199" y="2975099"/>
                </a:lnTo>
                <a:lnTo>
                  <a:pt x="0" y="2975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950" y="376032"/>
            <a:ext cx="2425700" cy="36487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b="1" spc="-5" dirty="0">
                <a:latin typeface="Arial"/>
                <a:cs typeface="Arial"/>
              </a:rPr>
              <a:t>Example:  Character-level  Language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812800">
              <a:lnSpc>
                <a:spcPts val="2850"/>
              </a:lnSpc>
            </a:pPr>
            <a:r>
              <a:rPr sz="2400" spc="-135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141605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Example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training  </a:t>
            </a:r>
            <a:r>
              <a:rPr sz="2400" dirty="0">
                <a:latin typeface="Arial"/>
                <a:cs typeface="Arial"/>
              </a:rPr>
              <a:t>sequence:  </a:t>
            </a:r>
            <a:r>
              <a:rPr sz="2400" b="1" dirty="0">
                <a:latin typeface="Arial"/>
                <a:cs typeface="Arial"/>
              </a:rPr>
              <a:t>“hello”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72435" y="168510"/>
            <a:ext cx="5179268" cy="4152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76199" y="114774"/>
            <a:ext cx="6169660" cy="1694180"/>
          </a:xfrm>
          <a:custGeom>
            <a:avLst/>
            <a:gdLst/>
            <a:ahLst/>
            <a:cxnLst/>
            <a:rect l="l" t="t" r="r" b="b"/>
            <a:pathLst>
              <a:path w="6169659" h="1694180">
                <a:moveTo>
                  <a:pt x="0" y="0"/>
                </a:moveTo>
                <a:lnTo>
                  <a:pt x="6169199" y="0"/>
                </a:lnTo>
                <a:lnTo>
                  <a:pt x="6169199" y="1693799"/>
                </a:lnTo>
                <a:lnTo>
                  <a:pt x="0" y="1693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56625" y="576137"/>
            <a:ext cx="4438649" cy="428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51862" y="571375"/>
            <a:ext cx="4448175" cy="438150"/>
          </a:xfrm>
          <a:custGeom>
            <a:avLst/>
            <a:gdLst/>
            <a:ahLst/>
            <a:cxnLst/>
            <a:rect l="l" t="t" r="r" b="b"/>
            <a:pathLst>
              <a:path w="4448175" h="438150">
                <a:moveTo>
                  <a:pt x="0" y="0"/>
                </a:moveTo>
                <a:lnTo>
                  <a:pt x="4448174" y="0"/>
                </a:lnTo>
                <a:lnTo>
                  <a:pt x="4448174" y="438149"/>
                </a:lnTo>
                <a:lnTo>
                  <a:pt x="0" y="4381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950" y="376032"/>
            <a:ext cx="2425700" cy="36487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b="1" spc="-5" dirty="0">
                <a:latin typeface="Arial"/>
                <a:cs typeface="Arial"/>
              </a:rPr>
              <a:t>Example:  Character-level  Language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812800">
              <a:lnSpc>
                <a:spcPts val="2850"/>
              </a:lnSpc>
            </a:pPr>
            <a:r>
              <a:rPr sz="2400" spc="-135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141605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Example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training  </a:t>
            </a:r>
            <a:r>
              <a:rPr sz="2400" dirty="0">
                <a:latin typeface="Arial"/>
                <a:cs typeface="Arial"/>
              </a:rPr>
              <a:t>sequence:  </a:t>
            </a:r>
            <a:r>
              <a:rPr sz="2400" b="1" dirty="0">
                <a:latin typeface="Arial"/>
                <a:cs typeface="Arial"/>
              </a:rPr>
              <a:t>“hello”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72435" y="168510"/>
            <a:ext cx="5179268" cy="4152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8075" y="120324"/>
            <a:ext cx="3910329" cy="1817370"/>
          </a:xfrm>
          <a:custGeom>
            <a:avLst/>
            <a:gdLst/>
            <a:ahLst/>
            <a:cxnLst/>
            <a:rect l="l" t="t" r="r" b="b"/>
            <a:pathLst>
              <a:path w="3910329" h="1817370">
                <a:moveTo>
                  <a:pt x="3607093" y="1816799"/>
                </a:moveTo>
                <a:lnTo>
                  <a:pt x="302806" y="1816799"/>
                </a:lnTo>
                <a:lnTo>
                  <a:pt x="253689" y="1812836"/>
                </a:lnTo>
                <a:lnTo>
                  <a:pt x="207095" y="1801362"/>
                </a:lnTo>
                <a:lnTo>
                  <a:pt x="163649" y="1783001"/>
                </a:lnTo>
                <a:lnTo>
                  <a:pt x="123972" y="1758375"/>
                </a:lnTo>
                <a:lnTo>
                  <a:pt x="88689" y="1728110"/>
                </a:lnTo>
                <a:lnTo>
                  <a:pt x="58423" y="1692827"/>
                </a:lnTo>
                <a:lnTo>
                  <a:pt x="33798" y="1653150"/>
                </a:lnTo>
                <a:lnTo>
                  <a:pt x="15437" y="1609704"/>
                </a:lnTo>
                <a:lnTo>
                  <a:pt x="3963" y="1563110"/>
                </a:lnTo>
                <a:lnTo>
                  <a:pt x="0" y="1513993"/>
                </a:lnTo>
                <a:lnTo>
                  <a:pt x="0" y="302806"/>
                </a:lnTo>
                <a:lnTo>
                  <a:pt x="3963" y="253689"/>
                </a:lnTo>
                <a:lnTo>
                  <a:pt x="15437" y="207095"/>
                </a:lnTo>
                <a:lnTo>
                  <a:pt x="33798" y="163649"/>
                </a:lnTo>
                <a:lnTo>
                  <a:pt x="58423" y="123972"/>
                </a:lnTo>
                <a:lnTo>
                  <a:pt x="88689" y="88689"/>
                </a:lnTo>
                <a:lnTo>
                  <a:pt x="123972" y="58424"/>
                </a:lnTo>
                <a:lnTo>
                  <a:pt x="163649" y="33798"/>
                </a:lnTo>
                <a:lnTo>
                  <a:pt x="207095" y="15437"/>
                </a:lnTo>
                <a:lnTo>
                  <a:pt x="253689" y="3963"/>
                </a:lnTo>
                <a:lnTo>
                  <a:pt x="302806" y="0"/>
                </a:lnTo>
                <a:lnTo>
                  <a:pt x="3607093" y="0"/>
                </a:lnTo>
                <a:lnTo>
                  <a:pt x="3654748" y="3772"/>
                </a:lnTo>
                <a:lnTo>
                  <a:pt x="3700801" y="14864"/>
                </a:lnTo>
                <a:lnTo>
                  <a:pt x="3744437" y="32938"/>
                </a:lnTo>
                <a:lnTo>
                  <a:pt x="3784845" y="57659"/>
                </a:lnTo>
                <a:lnTo>
                  <a:pt x="3821209" y="88689"/>
                </a:lnTo>
                <a:lnTo>
                  <a:pt x="3852240" y="125054"/>
                </a:lnTo>
                <a:lnTo>
                  <a:pt x="3876961" y="165461"/>
                </a:lnTo>
                <a:lnTo>
                  <a:pt x="3895035" y="209098"/>
                </a:lnTo>
                <a:lnTo>
                  <a:pt x="3906127" y="255150"/>
                </a:lnTo>
                <a:lnTo>
                  <a:pt x="3909899" y="302806"/>
                </a:lnTo>
                <a:lnTo>
                  <a:pt x="3909899" y="1513993"/>
                </a:lnTo>
                <a:lnTo>
                  <a:pt x="3905936" y="1563110"/>
                </a:lnTo>
                <a:lnTo>
                  <a:pt x="3894462" y="1609704"/>
                </a:lnTo>
                <a:lnTo>
                  <a:pt x="3876101" y="1653150"/>
                </a:lnTo>
                <a:lnTo>
                  <a:pt x="3851475" y="1692827"/>
                </a:lnTo>
                <a:lnTo>
                  <a:pt x="3821210" y="1728110"/>
                </a:lnTo>
                <a:lnTo>
                  <a:pt x="3785927" y="1758375"/>
                </a:lnTo>
                <a:lnTo>
                  <a:pt x="3746250" y="1783001"/>
                </a:lnTo>
                <a:lnTo>
                  <a:pt x="3702803" y="1801362"/>
                </a:lnTo>
                <a:lnTo>
                  <a:pt x="3656210" y="1812836"/>
                </a:lnTo>
                <a:lnTo>
                  <a:pt x="3607093" y="18167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00350" y="1643475"/>
            <a:ext cx="3909874" cy="2860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4950" y="376032"/>
            <a:ext cx="2425700" cy="14770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b="1" spc="-5" dirty="0">
                <a:latin typeface="Arial"/>
                <a:cs typeface="Arial"/>
              </a:rPr>
              <a:t>Example:  Character-level  Language</a:t>
            </a:r>
            <a:r>
              <a:rPr b="1" spc="-10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Model  </a:t>
            </a:r>
            <a:r>
              <a:rPr b="1" spc="-5" dirty="0">
                <a:latin typeface="Arial"/>
                <a:cs typeface="Arial"/>
              </a:rPr>
              <a:t>Sampling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4950" y="2185783"/>
            <a:ext cx="3096895" cy="211455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1483995">
              <a:lnSpc>
                <a:spcPts val="2850"/>
              </a:lnSpc>
              <a:spcBef>
                <a:spcPts val="220"/>
              </a:spcBef>
            </a:pPr>
            <a:r>
              <a:rPr sz="2400" spc="-135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5080">
              <a:lnSpc>
                <a:spcPts val="2630"/>
              </a:lnSpc>
            </a:pPr>
            <a:r>
              <a:rPr sz="2200" spc="-5" dirty="0">
                <a:latin typeface="Arial"/>
                <a:cs typeface="Arial"/>
              </a:rPr>
              <a:t>At test-time </a:t>
            </a:r>
            <a:r>
              <a:rPr sz="2200" dirty="0">
                <a:latin typeface="Arial"/>
                <a:cs typeface="Arial"/>
              </a:rPr>
              <a:t>sample  characters </a:t>
            </a:r>
            <a:r>
              <a:rPr sz="2200" spc="-5" dirty="0">
                <a:latin typeface="Arial"/>
                <a:cs typeface="Arial"/>
              </a:rPr>
              <a:t>one at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time,  feed back to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41750" y="814824"/>
            <a:ext cx="348615" cy="696595"/>
          </a:xfrm>
          <a:prstGeom prst="rect">
            <a:avLst/>
          </a:prstGeom>
          <a:solidFill>
            <a:srgbClr val="FCE4CD"/>
          </a:solidFill>
          <a:ln w="9524">
            <a:solidFill>
              <a:srgbClr val="666666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725">
              <a:lnSpc>
                <a:spcPts val="1065"/>
              </a:lnSpc>
              <a:spcBef>
                <a:spcPts val="605"/>
              </a:spcBef>
            </a:pPr>
            <a:r>
              <a:rPr sz="900" b="1" spc="-5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.13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.00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.84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39396" y="814824"/>
            <a:ext cx="348615" cy="696595"/>
          </a:xfrm>
          <a:custGeom>
            <a:avLst/>
            <a:gdLst/>
            <a:ahLst/>
            <a:cxnLst/>
            <a:rect l="l" t="t" r="r" b="b"/>
            <a:pathLst>
              <a:path w="348615" h="696594">
                <a:moveTo>
                  <a:pt x="0" y="0"/>
                </a:moveTo>
                <a:lnTo>
                  <a:pt x="348000" y="0"/>
                </a:lnTo>
                <a:lnTo>
                  <a:pt x="348000" y="696299"/>
                </a:lnTo>
                <a:lnTo>
                  <a:pt x="0" y="696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09172" y="814824"/>
            <a:ext cx="348615" cy="696595"/>
          </a:xfrm>
          <a:custGeom>
            <a:avLst/>
            <a:gdLst/>
            <a:ahLst/>
            <a:cxnLst/>
            <a:rect l="l" t="t" r="r" b="b"/>
            <a:pathLst>
              <a:path w="348615" h="696594">
                <a:moveTo>
                  <a:pt x="0" y="0"/>
                </a:moveTo>
                <a:lnTo>
                  <a:pt x="347999" y="0"/>
                </a:lnTo>
                <a:lnTo>
                  <a:pt x="347999" y="696299"/>
                </a:lnTo>
                <a:lnTo>
                  <a:pt x="0" y="696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27047" y="814824"/>
            <a:ext cx="348615" cy="696595"/>
          </a:xfrm>
          <a:custGeom>
            <a:avLst/>
            <a:gdLst/>
            <a:ahLst/>
            <a:cxnLst/>
            <a:rect l="l" t="t" r="r" b="b"/>
            <a:pathLst>
              <a:path w="348615" h="696594">
                <a:moveTo>
                  <a:pt x="0" y="0"/>
                </a:moveTo>
                <a:lnTo>
                  <a:pt x="347999" y="0"/>
                </a:lnTo>
                <a:lnTo>
                  <a:pt x="347999" y="696299"/>
                </a:lnTo>
                <a:lnTo>
                  <a:pt x="0" y="696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15749" y="1568275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00017" y="15250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00017" y="15250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9766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9766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67442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67442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8531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8531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879650" y="1066438"/>
            <a:ext cx="676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B45F06"/>
                </a:solidFill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08397" y="381112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“e”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15749" y="698150"/>
            <a:ext cx="0" cy="80010"/>
          </a:xfrm>
          <a:custGeom>
            <a:avLst/>
            <a:gdLst/>
            <a:ahLst/>
            <a:cxnLst/>
            <a:rect l="l" t="t" r="r" b="b"/>
            <a:pathLst>
              <a:path h="80009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00017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00017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25122" y="388730"/>
            <a:ext cx="167640" cy="104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">
              <a:lnSpc>
                <a:spcPts val="1545"/>
              </a:lnSpc>
            </a:pPr>
            <a:r>
              <a:rPr sz="1400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Times New Roman"/>
              <a:cs typeface="Times New Roman"/>
            </a:endParaRPr>
          </a:p>
          <a:p>
            <a:pPr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83730" y="6329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83730" y="6329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67442" y="6622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67442" y="6622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294897" y="410655"/>
            <a:ext cx="915035" cy="1019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>
              <a:lnSpc>
                <a:spcPts val="1605"/>
              </a:lnSpc>
              <a:tabLst>
                <a:tab pos="697230" algn="l"/>
              </a:tabLst>
            </a:pPr>
            <a:r>
              <a:rPr sz="1400" dirty="0">
                <a:latin typeface="Arial"/>
                <a:cs typeface="Arial"/>
              </a:rPr>
              <a:t>“l”	</a:t>
            </a:r>
            <a:r>
              <a:rPr sz="2100" baseline="1984" dirty="0">
                <a:latin typeface="Arial"/>
                <a:cs typeface="Arial"/>
              </a:rPr>
              <a:t>“o”</a:t>
            </a:r>
            <a:endParaRPr sz="2100" baseline="1984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20" dirty="0">
                <a:latin typeface="Arial"/>
                <a:cs typeface="Arial"/>
              </a:rPr>
              <a:t>.11	.11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.17	.02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.68	.08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.03	.79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085304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85304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879650" y="519112"/>
            <a:ext cx="627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195524" y="74124"/>
            <a:ext cx="509905" cy="4504055"/>
          </a:xfrm>
          <a:custGeom>
            <a:avLst/>
            <a:gdLst/>
            <a:ahLst/>
            <a:cxnLst/>
            <a:rect l="l" t="t" r="r" b="b"/>
            <a:pathLst>
              <a:path w="509904" h="4504055">
                <a:moveTo>
                  <a:pt x="0" y="4503899"/>
                </a:moveTo>
                <a:lnTo>
                  <a:pt x="509349" y="4503899"/>
                </a:lnTo>
                <a:lnTo>
                  <a:pt x="509349" y="0"/>
                </a:lnTo>
                <a:lnTo>
                  <a:pt x="0" y="0"/>
                </a:lnTo>
                <a:lnTo>
                  <a:pt x="0" y="4503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67824" y="74122"/>
            <a:ext cx="1727835" cy="4504055"/>
          </a:xfrm>
          <a:custGeom>
            <a:avLst/>
            <a:gdLst/>
            <a:ahLst/>
            <a:cxnLst/>
            <a:rect l="l" t="t" r="r" b="b"/>
            <a:pathLst>
              <a:path w="1727834" h="4504055">
                <a:moveTo>
                  <a:pt x="0" y="0"/>
                </a:moveTo>
                <a:lnTo>
                  <a:pt x="1727699" y="0"/>
                </a:lnTo>
                <a:lnTo>
                  <a:pt x="1727699" y="4503900"/>
                </a:lnTo>
                <a:lnTo>
                  <a:pt x="0" y="4503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766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Recurrent Neural Networks: </a:t>
            </a:r>
            <a:r>
              <a:rPr sz="2800" spc="-10" dirty="0"/>
              <a:t>Process</a:t>
            </a:r>
            <a:r>
              <a:rPr sz="2800" spc="-80" dirty="0"/>
              <a:t> </a:t>
            </a:r>
            <a:r>
              <a:rPr sz="2800" spc="-5" dirty="0"/>
              <a:t>Sequences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107322" y="3819905"/>
            <a:ext cx="288290" cy="342265"/>
          </a:xfrm>
          <a:custGeom>
            <a:avLst/>
            <a:gdLst/>
            <a:ahLst/>
            <a:cxnLst/>
            <a:rect l="l" t="t" r="r" b="b"/>
            <a:pathLst>
              <a:path w="288289" h="342264">
                <a:moveTo>
                  <a:pt x="287877" y="34186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42113" y="3744252"/>
            <a:ext cx="98803" cy="105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68225" y="3864081"/>
            <a:ext cx="290258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e.g. </a:t>
            </a:r>
            <a:r>
              <a:rPr sz="1800" b="1" spc="-5" dirty="0">
                <a:latin typeface="Arial"/>
                <a:cs typeface="Arial"/>
              </a:rPr>
              <a:t>Image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Captioning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image </a:t>
            </a:r>
            <a:r>
              <a:rPr sz="1800" dirty="0">
                <a:latin typeface="Arial"/>
                <a:cs typeface="Arial"/>
              </a:rPr>
              <a:t>-&gt; sequence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words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0025" y="902375"/>
            <a:ext cx="8684737" cy="2676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947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3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8075" y="120324"/>
            <a:ext cx="3910329" cy="1817370"/>
          </a:xfrm>
          <a:custGeom>
            <a:avLst/>
            <a:gdLst/>
            <a:ahLst/>
            <a:cxnLst/>
            <a:rect l="l" t="t" r="r" b="b"/>
            <a:pathLst>
              <a:path w="3910329" h="1817370">
                <a:moveTo>
                  <a:pt x="3607093" y="1816799"/>
                </a:moveTo>
                <a:lnTo>
                  <a:pt x="302806" y="1816799"/>
                </a:lnTo>
                <a:lnTo>
                  <a:pt x="253689" y="1812836"/>
                </a:lnTo>
                <a:lnTo>
                  <a:pt x="207095" y="1801362"/>
                </a:lnTo>
                <a:lnTo>
                  <a:pt x="163649" y="1783001"/>
                </a:lnTo>
                <a:lnTo>
                  <a:pt x="123972" y="1758375"/>
                </a:lnTo>
                <a:lnTo>
                  <a:pt x="88689" y="1728110"/>
                </a:lnTo>
                <a:lnTo>
                  <a:pt x="58423" y="1692827"/>
                </a:lnTo>
                <a:lnTo>
                  <a:pt x="33798" y="1653150"/>
                </a:lnTo>
                <a:lnTo>
                  <a:pt x="15437" y="1609704"/>
                </a:lnTo>
                <a:lnTo>
                  <a:pt x="3963" y="1563110"/>
                </a:lnTo>
                <a:lnTo>
                  <a:pt x="0" y="1513993"/>
                </a:lnTo>
                <a:lnTo>
                  <a:pt x="0" y="302806"/>
                </a:lnTo>
                <a:lnTo>
                  <a:pt x="3963" y="253689"/>
                </a:lnTo>
                <a:lnTo>
                  <a:pt x="15437" y="207095"/>
                </a:lnTo>
                <a:lnTo>
                  <a:pt x="33798" y="163649"/>
                </a:lnTo>
                <a:lnTo>
                  <a:pt x="58423" y="123972"/>
                </a:lnTo>
                <a:lnTo>
                  <a:pt x="88689" y="88689"/>
                </a:lnTo>
                <a:lnTo>
                  <a:pt x="123972" y="58424"/>
                </a:lnTo>
                <a:lnTo>
                  <a:pt x="163649" y="33798"/>
                </a:lnTo>
                <a:lnTo>
                  <a:pt x="207095" y="15437"/>
                </a:lnTo>
                <a:lnTo>
                  <a:pt x="253689" y="3963"/>
                </a:lnTo>
                <a:lnTo>
                  <a:pt x="302806" y="0"/>
                </a:lnTo>
                <a:lnTo>
                  <a:pt x="3607093" y="0"/>
                </a:lnTo>
                <a:lnTo>
                  <a:pt x="3654748" y="3772"/>
                </a:lnTo>
                <a:lnTo>
                  <a:pt x="3700801" y="14864"/>
                </a:lnTo>
                <a:lnTo>
                  <a:pt x="3744437" y="32938"/>
                </a:lnTo>
                <a:lnTo>
                  <a:pt x="3784845" y="57659"/>
                </a:lnTo>
                <a:lnTo>
                  <a:pt x="3821209" y="88689"/>
                </a:lnTo>
                <a:lnTo>
                  <a:pt x="3852240" y="125054"/>
                </a:lnTo>
                <a:lnTo>
                  <a:pt x="3876961" y="165461"/>
                </a:lnTo>
                <a:lnTo>
                  <a:pt x="3895035" y="209098"/>
                </a:lnTo>
                <a:lnTo>
                  <a:pt x="3906127" y="255150"/>
                </a:lnTo>
                <a:lnTo>
                  <a:pt x="3909899" y="302806"/>
                </a:lnTo>
                <a:lnTo>
                  <a:pt x="3909899" y="1513993"/>
                </a:lnTo>
                <a:lnTo>
                  <a:pt x="3905936" y="1563110"/>
                </a:lnTo>
                <a:lnTo>
                  <a:pt x="3894462" y="1609704"/>
                </a:lnTo>
                <a:lnTo>
                  <a:pt x="3876101" y="1653150"/>
                </a:lnTo>
                <a:lnTo>
                  <a:pt x="3851475" y="1692827"/>
                </a:lnTo>
                <a:lnTo>
                  <a:pt x="3821210" y="1728110"/>
                </a:lnTo>
                <a:lnTo>
                  <a:pt x="3785927" y="1758375"/>
                </a:lnTo>
                <a:lnTo>
                  <a:pt x="3746250" y="1783001"/>
                </a:lnTo>
                <a:lnTo>
                  <a:pt x="3702803" y="1801362"/>
                </a:lnTo>
                <a:lnTo>
                  <a:pt x="3656210" y="1812836"/>
                </a:lnTo>
                <a:lnTo>
                  <a:pt x="3607093" y="18167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00350" y="1643475"/>
            <a:ext cx="3909874" cy="2860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74778" y="210974"/>
            <a:ext cx="426720" cy="4367530"/>
          </a:xfrm>
          <a:custGeom>
            <a:avLst/>
            <a:gdLst/>
            <a:ahLst/>
            <a:cxnLst/>
            <a:rect l="l" t="t" r="r" b="b"/>
            <a:pathLst>
              <a:path w="426720" h="4367530">
                <a:moveTo>
                  <a:pt x="0" y="100972"/>
                </a:moveTo>
                <a:lnTo>
                  <a:pt x="1283" y="99893"/>
                </a:lnTo>
                <a:lnTo>
                  <a:pt x="4948" y="89434"/>
                </a:lnTo>
                <a:lnTo>
                  <a:pt x="10718" y="72637"/>
                </a:lnTo>
                <a:lnTo>
                  <a:pt x="18316" y="52541"/>
                </a:lnTo>
                <a:lnTo>
                  <a:pt x="27465" y="32189"/>
                </a:lnTo>
                <a:lnTo>
                  <a:pt x="37889" y="14620"/>
                </a:lnTo>
                <a:lnTo>
                  <a:pt x="49309" y="2877"/>
                </a:lnTo>
                <a:lnTo>
                  <a:pt x="61449" y="0"/>
                </a:lnTo>
                <a:lnTo>
                  <a:pt x="74033" y="9029"/>
                </a:lnTo>
                <a:lnTo>
                  <a:pt x="99421" y="74973"/>
                </a:lnTo>
                <a:lnTo>
                  <a:pt x="111672" y="137969"/>
                </a:lnTo>
                <a:lnTo>
                  <a:pt x="118564" y="185651"/>
                </a:lnTo>
                <a:lnTo>
                  <a:pt x="125239" y="241184"/>
                </a:lnTo>
                <a:lnTo>
                  <a:pt x="131709" y="304171"/>
                </a:lnTo>
                <a:lnTo>
                  <a:pt x="137984" y="374215"/>
                </a:lnTo>
                <a:lnTo>
                  <a:pt x="144076" y="450919"/>
                </a:lnTo>
                <a:lnTo>
                  <a:pt x="147057" y="491645"/>
                </a:lnTo>
                <a:lnTo>
                  <a:pt x="149996" y="533887"/>
                </a:lnTo>
                <a:lnTo>
                  <a:pt x="152894" y="577595"/>
                </a:lnTo>
                <a:lnTo>
                  <a:pt x="155754" y="622720"/>
                </a:lnTo>
                <a:lnTo>
                  <a:pt x="158576" y="669212"/>
                </a:lnTo>
                <a:lnTo>
                  <a:pt x="161363" y="717022"/>
                </a:lnTo>
                <a:lnTo>
                  <a:pt x="164114" y="766100"/>
                </a:lnTo>
                <a:lnTo>
                  <a:pt x="166832" y="816397"/>
                </a:lnTo>
                <a:lnTo>
                  <a:pt x="169518" y="867862"/>
                </a:lnTo>
                <a:lnTo>
                  <a:pt x="172174" y="920446"/>
                </a:lnTo>
                <a:lnTo>
                  <a:pt x="174801" y="974100"/>
                </a:lnTo>
                <a:lnTo>
                  <a:pt x="177399" y="1028774"/>
                </a:lnTo>
                <a:lnTo>
                  <a:pt x="179972" y="1084418"/>
                </a:lnTo>
                <a:lnTo>
                  <a:pt x="182519" y="1140983"/>
                </a:lnTo>
                <a:lnTo>
                  <a:pt x="185043" y="1198419"/>
                </a:lnTo>
                <a:lnTo>
                  <a:pt x="187544" y="1256677"/>
                </a:lnTo>
                <a:lnTo>
                  <a:pt x="190025" y="1315706"/>
                </a:lnTo>
                <a:lnTo>
                  <a:pt x="192486" y="1375457"/>
                </a:lnTo>
                <a:lnTo>
                  <a:pt x="194929" y="1435881"/>
                </a:lnTo>
                <a:lnTo>
                  <a:pt x="197356" y="1496928"/>
                </a:lnTo>
                <a:lnTo>
                  <a:pt x="199767" y="1558548"/>
                </a:lnTo>
                <a:lnTo>
                  <a:pt x="202164" y="1620692"/>
                </a:lnTo>
                <a:lnTo>
                  <a:pt x="204549" y="1683310"/>
                </a:lnTo>
                <a:lnTo>
                  <a:pt x="206923" y="1746352"/>
                </a:lnTo>
                <a:lnTo>
                  <a:pt x="209287" y="1809770"/>
                </a:lnTo>
                <a:lnTo>
                  <a:pt x="211643" y="1873512"/>
                </a:lnTo>
                <a:lnTo>
                  <a:pt x="213992" y="1937530"/>
                </a:lnTo>
                <a:lnTo>
                  <a:pt x="216335" y="2001774"/>
                </a:lnTo>
                <a:lnTo>
                  <a:pt x="218674" y="2066195"/>
                </a:lnTo>
                <a:lnTo>
                  <a:pt x="221010" y="2130742"/>
                </a:lnTo>
                <a:lnTo>
                  <a:pt x="223345" y="2195366"/>
                </a:lnTo>
                <a:lnTo>
                  <a:pt x="225680" y="2260017"/>
                </a:lnTo>
                <a:lnTo>
                  <a:pt x="228016" y="2324642"/>
                </a:lnTo>
                <a:lnTo>
                  <a:pt x="230355" y="2389187"/>
                </a:lnTo>
                <a:lnTo>
                  <a:pt x="232699" y="2453598"/>
                </a:lnTo>
                <a:lnTo>
                  <a:pt x="235047" y="2517823"/>
                </a:lnTo>
                <a:lnTo>
                  <a:pt x="237403" y="2581807"/>
                </a:lnTo>
                <a:lnTo>
                  <a:pt x="239767" y="2645496"/>
                </a:lnTo>
                <a:lnTo>
                  <a:pt x="242141" y="2708837"/>
                </a:lnTo>
                <a:lnTo>
                  <a:pt x="244526" y="2771777"/>
                </a:lnTo>
                <a:lnTo>
                  <a:pt x="246923" y="2834262"/>
                </a:lnTo>
                <a:lnTo>
                  <a:pt x="249335" y="2896237"/>
                </a:lnTo>
                <a:lnTo>
                  <a:pt x="251761" y="2957650"/>
                </a:lnTo>
                <a:lnTo>
                  <a:pt x="254205" y="3018446"/>
                </a:lnTo>
                <a:lnTo>
                  <a:pt x="256666" y="3078573"/>
                </a:lnTo>
                <a:lnTo>
                  <a:pt x="259147" y="3137976"/>
                </a:lnTo>
                <a:lnTo>
                  <a:pt x="261648" y="3196602"/>
                </a:lnTo>
                <a:lnTo>
                  <a:pt x="264172" y="3254397"/>
                </a:lnTo>
                <a:lnTo>
                  <a:pt x="266720" y="3311308"/>
                </a:lnTo>
                <a:lnTo>
                  <a:pt x="269292" y="3367281"/>
                </a:lnTo>
                <a:lnTo>
                  <a:pt x="271891" y="3422262"/>
                </a:lnTo>
                <a:lnTo>
                  <a:pt x="274518" y="3476197"/>
                </a:lnTo>
                <a:lnTo>
                  <a:pt x="277173" y="3529033"/>
                </a:lnTo>
                <a:lnTo>
                  <a:pt x="279860" y="3580717"/>
                </a:lnTo>
                <a:lnTo>
                  <a:pt x="282578" y="3631195"/>
                </a:lnTo>
                <a:lnTo>
                  <a:pt x="285330" y="3680412"/>
                </a:lnTo>
                <a:lnTo>
                  <a:pt x="288116" y="3728316"/>
                </a:lnTo>
                <a:lnTo>
                  <a:pt x="290938" y="3774853"/>
                </a:lnTo>
                <a:lnTo>
                  <a:pt x="293798" y="3819968"/>
                </a:lnTo>
                <a:lnTo>
                  <a:pt x="296697" y="3863609"/>
                </a:lnTo>
                <a:lnTo>
                  <a:pt x="299636" y="3905722"/>
                </a:lnTo>
                <a:lnTo>
                  <a:pt x="302617" y="3946254"/>
                </a:lnTo>
                <a:lnTo>
                  <a:pt x="305641" y="3985149"/>
                </a:lnTo>
                <a:lnTo>
                  <a:pt x="311823" y="4057820"/>
                </a:lnTo>
                <a:lnTo>
                  <a:pt x="318195" y="4123304"/>
                </a:lnTo>
                <a:lnTo>
                  <a:pt x="324766" y="4181174"/>
                </a:lnTo>
                <a:lnTo>
                  <a:pt x="331548" y="4231000"/>
                </a:lnTo>
                <a:lnTo>
                  <a:pt x="349780" y="4320209"/>
                </a:lnTo>
                <a:lnTo>
                  <a:pt x="365016" y="4356493"/>
                </a:lnTo>
                <a:lnTo>
                  <a:pt x="380252" y="4366961"/>
                </a:lnTo>
                <a:lnTo>
                  <a:pt x="395009" y="4356962"/>
                </a:lnTo>
                <a:lnTo>
                  <a:pt x="412850" y="4321735"/>
                </a:lnTo>
                <a:lnTo>
                  <a:pt x="424556" y="4285294"/>
                </a:lnTo>
                <a:lnTo>
                  <a:pt x="425676" y="4281203"/>
                </a:lnTo>
                <a:lnTo>
                  <a:pt x="426255" y="427902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0549" y="4395422"/>
            <a:ext cx="80965" cy="109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41750" y="814824"/>
            <a:ext cx="348615" cy="696595"/>
          </a:xfrm>
          <a:prstGeom prst="rect">
            <a:avLst/>
          </a:prstGeom>
          <a:solidFill>
            <a:srgbClr val="FCE4CD"/>
          </a:solidFill>
          <a:ln w="9524">
            <a:solidFill>
              <a:srgbClr val="666666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725">
              <a:lnSpc>
                <a:spcPts val="1065"/>
              </a:lnSpc>
              <a:spcBef>
                <a:spcPts val="605"/>
              </a:spcBef>
            </a:pPr>
            <a:r>
              <a:rPr sz="900" b="1" spc="-5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.13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.00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.84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39396" y="814824"/>
            <a:ext cx="348615" cy="696595"/>
          </a:xfrm>
          <a:custGeom>
            <a:avLst/>
            <a:gdLst/>
            <a:ahLst/>
            <a:cxnLst/>
            <a:rect l="l" t="t" r="r" b="b"/>
            <a:pathLst>
              <a:path w="348615" h="696594">
                <a:moveTo>
                  <a:pt x="0" y="0"/>
                </a:moveTo>
                <a:lnTo>
                  <a:pt x="348000" y="0"/>
                </a:lnTo>
                <a:lnTo>
                  <a:pt x="348000" y="696299"/>
                </a:lnTo>
                <a:lnTo>
                  <a:pt x="0" y="696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09172" y="814824"/>
            <a:ext cx="348615" cy="696595"/>
          </a:xfrm>
          <a:custGeom>
            <a:avLst/>
            <a:gdLst/>
            <a:ahLst/>
            <a:cxnLst/>
            <a:rect l="l" t="t" r="r" b="b"/>
            <a:pathLst>
              <a:path w="348615" h="696594">
                <a:moveTo>
                  <a:pt x="0" y="0"/>
                </a:moveTo>
                <a:lnTo>
                  <a:pt x="347999" y="0"/>
                </a:lnTo>
                <a:lnTo>
                  <a:pt x="347999" y="696299"/>
                </a:lnTo>
                <a:lnTo>
                  <a:pt x="0" y="696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27047" y="814824"/>
            <a:ext cx="348615" cy="696595"/>
          </a:xfrm>
          <a:custGeom>
            <a:avLst/>
            <a:gdLst/>
            <a:ahLst/>
            <a:cxnLst/>
            <a:rect l="l" t="t" r="r" b="b"/>
            <a:pathLst>
              <a:path w="348615" h="696594">
                <a:moveTo>
                  <a:pt x="0" y="0"/>
                </a:moveTo>
                <a:lnTo>
                  <a:pt x="347999" y="0"/>
                </a:lnTo>
                <a:lnTo>
                  <a:pt x="347999" y="696299"/>
                </a:lnTo>
                <a:lnTo>
                  <a:pt x="0" y="696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15749" y="1568275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00017" y="15250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00017" y="15250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9766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9766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67442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67442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8531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8531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879650" y="1066438"/>
            <a:ext cx="676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B45F06"/>
                </a:solidFill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08397" y="381112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“e”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15749" y="698150"/>
            <a:ext cx="0" cy="80010"/>
          </a:xfrm>
          <a:custGeom>
            <a:avLst/>
            <a:gdLst/>
            <a:ahLst/>
            <a:cxnLst/>
            <a:rect l="l" t="t" r="r" b="b"/>
            <a:pathLst>
              <a:path h="80009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00017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00017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25122" y="388730"/>
            <a:ext cx="167640" cy="104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">
              <a:lnSpc>
                <a:spcPts val="1545"/>
              </a:lnSpc>
            </a:pPr>
            <a:r>
              <a:rPr sz="1400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Times New Roman"/>
              <a:cs typeface="Times New Roman"/>
            </a:endParaRPr>
          </a:p>
          <a:p>
            <a:pPr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83730" y="6329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83730" y="6329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67442" y="6622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67442" y="6622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294897" y="410655"/>
            <a:ext cx="915035" cy="1019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>
              <a:lnSpc>
                <a:spcPts val="1605"/>
              </a:lnSpc>
              <a:tabLst>
                <a:tab pos="697230" algn="l"/>
              </a:tabLst>
            </a:pPr>
            <a:r>
              <a:rPr sz="1400" dirty="0">
                <a:latin typeface="Arial"/>
                <a:cs typeface="Arial"/>
              </a:rPr>
              <a:t>“l”	</a:t>
            </a:r>
            <a:r>
              <a:rPr sz="2100" baseline="1984" dirty="0">
                <a:latin typeface="Arial"/>
                <a:cs typeface="Arial"/>
              </a:rPr>
              <a:t>“o”</a:t>
            </a:r>
            <a:endParaRPr sz="2100" baseline="1984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20" dirty="0">
                <a:latin typeface="Arial"/>
                <a:cs typeface="Arial"/>
              </a:rPr>
              <a:t>.11	.11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.17	.02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.68	.08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.03	.79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085304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85304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879650" y="519112"/>
            <a:ext cx="6273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highlight>
                  <a:srgbClr val="FFFF00"/>
                </a:highlight>
                <a:latin typeface="Arial"/>
                <a:cs typeface="Arial"/>
              </a:rPr>
              <a:t>Sample</a:t>
            </a:r>
            <a:endParaRPr sz="1400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35492" y="0"/>
            <a:ext cx="2341113" cy="3562350"/>
          </a:xfrm>
          <a:custGeom>
            <a:avLst/>
            <a:gdLst/>
            <a:ahLst/>
            <a:cxnLst/>
            <a:rect l="l" t="t" r="r" b="b"/>
            <a:pathLst>
              <a:path w="1727834" h="3505200">
                <a:moveTo>
                  <a:pt x="0" y="0"/>
                </a:moveTo>
                <a:lnTo>
                  <a:pt x="1727699" y="0"/>
                </a:lnTo>
                <a:lnTo>
                  <a:pt x="1727699" y="3505200"/>
                </a:lnTo>
                <a:lnTo>
                  <a:pt x="0" y="3505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244950" y="120324"/>
            <a:ext cx="2425700" cy="14770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b="1" spc="-5" dirty="0">
                <a:latin typeface="Arial"/>
                <a:cs typeface="Arial"/>
              </a:rPr>
              <a:t>Example:  Character-level  Language</a:t>
            </a:r>
            <a:r>
              <a:rPr b="1" spc="-10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Model  </a:t>
            </a:r>
            <a:r>
              <a:rPr b="1" spc="-5" dirty="0">
                <a:latin typeface="Arial"/>
                <a:cs typeface="Arial"/>
              </a:rPr>
              <a:t>Sampling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xfrm>
            <a:off x="7456525" y="4704900"/>
            <a:ext cx="1423034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248291" y="1699652"/>
            <a:ext cx="3096895" cy="2816156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1483995">
              <a:lnSpc>
                <a:spcPts val="2850"/>
              </a:lnSpc>
              <a:spcBef>
                <a:spcPts val="220"/>
              </a:spcBef>
            </a:pPr>
            <a:r>
              <a:rPr sz="2400" spc="-135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ocabulary:  [h,e,l,o]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12700" marR="5080">
              <a:lnSpc>
                <a:spcPts val="2630"/>
              </a:lnSpc>
            </a:pPr>
            <a:r>
              <a:rPr sz="2200" spc="-5" dirty="0">
                <a:latin typeface="Arial"/>
                <a:cs typeface="Arial"/>
              </a:rPr>
              <a:t>At test-time </a:t>
            </a:r>
            <a:r>
              <a:rPr sz="2200" dirty="0">
                <a:highlight>
                  <a:srgbClr val="FFFF00"/>
                </a:highlight>
                <a:latin typeface="Arial"/>
                <a:cs typeface="Arial"/>
              </a:rPr>
              <a:t>sample</a:t>
            </a:r>
            <a:r>
              <a:rPr sz="2200" dirty="0">
                <a:latin typeface="Arial"/>
                <a:cs typeface="Arial"/>
              </a:rPr>
              <a:t>  characters </a:t>
            </a:r>
            <a:r>
              <a:rPr sz="2200" spc="-5" dirty="0">
                <a:latin typeface="Arial"/>
                <a:cs typeface="Arial"/>
              </a:rPr>
              <a:t>one at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time,  feed back to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model</a:t>
            </a:r>
            <a:r>
              <a:rPr lang="en-US" altLang="ko-KR" sz="2200" dirty="0">
                <a:latin typeface="Arial"/>
                <a:cs typeface="Arial"/>
              </a:rPr>
              <a:t>(</a:t>
            </a:r>
            <a:r>
              <a:rPr lang="en-US" altLang="ko-KR" sz="1000" dirty="0">
                <a:latin typeface="Arial"/>
                <a:cs typeface="Arial"/>
              </a:rPr>
              <a:t>Sampling </a:t>
            </a:r>
            <a:r>
              <a:rPr lang="ko-KR" altLang="en-US" sz="1000" dirty="0">
                <a:latin typeface="Arial"/>
                <a:cs typeface="Arial"/>
              </a:rPr>
              <a:t>하면 </a:t>
            </a:r>
            <a:r>
              <a:rPr lang="en-US" altLang="ko-KR" sz="1000" dirty="0">
                <a:latin typeface="Arial"/>
                <a:cs typeface="Arial"/>
              </a:rPr>
              <a:t>argmax</a:t>
            </a:r>
            <a:r>
              <a:rPr lang="ko-KR" altLang="en-US" sz="1000" dirty="0">
                <a:latin typeface="Arial"/>
                <a:cs typeface="Arial"/>
              </a:rPr>
              <a:t>보다 </a:t>
            </a:r>
            <a:r>
              <a:rPr lang="en-US" altLang="ko-KR" sz="1000" dirty="0">
                <a:latin typeface="Arial"/>
                <a:cs typeface="Arial"/>
              </a:rPr>
              <a:t>diversity </a:t>
            </a:r>
            <a:r>
              <a:rPr lang="ko-KR" altLang="en-US" sz="1000" dirty="0">
                <a:latin typeface="Arial"/>
                <a:cs typeface="Arial"/>
              </a:rPr>
              <a:t>측면에서 좋다</a:t>
            </a:r>
            <a:r>
              <a:rPr lang="en-US" altLang="ko-KR" sz="2200" dirty="0">
                <a:latin typeface="Arial"/>
                <a:cs typeface="Arial"/>
              </a:rPr>
              <a:t>)</a:t>
            </a:r>
          </a:p>
          <a:p>
            <a:pPr marL="12700" marR="5080">
              <a:lnSpc>
                <a:spcPts val="2630"/>
              </a:lnSpc>
            </a:pPr>
            <a:endParaRPr lang="en-US" altLang="ko-KR" sz="2200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524469" y="74125"/>
            <a:ext cx="2466981" cy="2650026"/>
          </a:xfrm>
          <a:custGeom>
            <a:avLst/>
            <a:gdLst/>
            <a:ahLst/>
            <a:cxnLst/>
            <a:rect l="l" t="t" r="r" b="b"/>
            <a:pathLst>
              <a:path w="1727834" h="4504055">
                <a:moveTo>
                  <a:pt x="0" y="0"/>
                </a:moveTo>
                <a:lnTo>
                  <a:pt x="1727699" y="0"/>
                </a:lnTo>
                <a:lnTo>
                  <a:pt x="1727699" y="4503899"/>
                </a:lnTo>
                <a:lnTo>
                  <a:pt x="0" y="4503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12700" marR="5080">
              <a:lnSpc>
                <a:spcPts val="2630"/>
              </a:lnSpc>
            </a:pPr>
            <a:r>
              <a:rPr lang="en-US" altLang="ko-KR" sz="1500" dirty="0">
                <a:latin typeface="Arial"/>
                <a:cs typeface="Arial"/>
              </a:rPr>
              <a:t>Test time </a:t>
            </a:r>
            <a:r>
              <a:rPr lang="ko-KR" altLang="en-US" sz="1500" dirty="0">
                <a:latin typeface="Arial"/>
                <a:cs typeface="Arial"/>
              </a:rPr>
              <a:t>에 </a:t>
            </a:r>
            <a:r>
              <a:rPr lang="en-US" altLang="ko-KR" sz="1500" dirty="0" err="1">
                <a:latin typeface="Arial"/>
                <a:cs typeface="Arial"/>
              </a:rPr>
              <a:t>softmax</a:t>
            </a:r>
            <a:r>
              <a:rPr lang="en-US" altLang="ko-KR" sz="1500" dirty="0">
                <a:latin typeface="Arial"/>
                <a:cs typeface="Arial"/>
              </a:rPr>
              <a:t> vector</a:t>
            </a:r>
            <a:r>
              <a:rPr lang="ko-KR" altLang="en-US" sz="1500" dirty="0">
                <a:latin typeface="Arial"/>
                <a:cs typeface="Arial"/>
              </a:rPr>
              <a:t>가 아닌 </a:t>
            </a:r>
            <a:r>
              <a:rPr lang="en-US" altLang="ko-KR" sz="1500" dirty="0">
                <a:latin typeface="Arial"/>
                <a:cs typeface="Arial"/>
              </a:rPr>
              <a:t>one hot </a:t>
            </a:r>
            <a:r>
              <a:rPr lang="en-US" altLang="ko-KR" sz="1500" dirty="0" err="1">
                <a:latin typeface="Arial"/>
                <a:cs typeface="Arial"/>
              </a:rPr>
              <a:t>vecotor</a:t>
            </a:r>
            <a:r>
              <a:rPr lang="en-US" altLang="ko-KR" sz="1500" dirty="0">
                <a:latin typeface="Arial"/>
                <a:cs typeface="Arial"/>
              </a:rPr>
              <a:t> </a:t>
            </a:r>
            <a:r>
              <a:rPr lang="ko-KR" altLang="en-US" sz="1500" dirty="0">
                <a:latin typeface="Arial"/>
                <a:cs typeface="Arial"/>
              </a:rPr>
              <a:t>를 넣어주는 이유</a:t>
            </a:r>
            <a:r>
              <a:rPr lang="en-US" altLang="ko-KR" sz="1500" dirty="0">
                <a:latin typeface="Arial"/>
                <a:cs typeface="Arial"/>
              </a:rPr>
              <a:t>:</a:t>
            </a:r>
          </a:p>
          <a:p>
            <a:pPr marL="469900" marR="5080" indent="-457200">
              <a:lnSpc>
                <a:spcPts val="2630"/>
              </a:lnSpc>
              <a:buAutoNum type="arabicPeriod"/>
            </a:pPr>
            <a:r>
              <a:rPr lang="en-US" altLang="ko-KR" sz="1200" dirty="0">
                <a:latin typeface="Arial"/>
                <a:cs typeface="Arial"/>
              </a:rPr>
              <a:t>Computational load(English vocabulary very large)</a:t>
            </a:r>
          </a:p>
          <a:p>
            <a:pPr marL="469900" marR="5080" indent="-457200">
              <a:lnSpc>
                <a:spcPts val="2630"/>
              </a:lnSpc>
              <a:buAutoNum type="arabicPeriod"/>
            </a:pPr>
            <a:r>
              <a:rPr lang="en-US" altLang="ko-KR" sz="1200" dirty="0">
                <a:latin typeface="Arial"/>
                <a:cs typeface="Arial"/>
              </a:rPr>
              <a:t>Training </a:t>
            </a:r>
            <a:r>
              <a:rPr lang="ko-KR" altLang="en-US" sz="1200" dirty="0">
                <a:latin typeface="Arial"/>
                <a:cs typeface="Arial"/>
              </a:rPr>
              <a:t>때와 다른 </a:t>
            </a:r>
            <a:r>
              <a:rPr lang="en-US" altLang="ko-KR" sz="1200" dirty="0">
                <a:latin typeface="Arial"/>
                <a:cs typeface="Arial"/>
              </a:rPr>
              <a:t>vector</a:t>
            </a:r>
            <a:r>
              <a:rPr lang="ko-KR" altLang="en-US" sz="1200" dirty="0">
                <a:latin typeface="Arial"/>
                <a:cs typeface="Arial"/>
              </a:rPr>
              <a:t>를 본다</a:t>
            </a:r>
            <a:r>
              <a:rPr lang="en-US" altLang="ko-KR" sz="1200" dirty="0"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8075" y="120324"/>
            <a:ext cx="3910329" cy="1817370"/>
          </a:xfrm>
          <a:custGeom>
            <a:avLst/>
            <a:gdLst/>
            <a:ahLst/>
            <a:cxnLst/>
            <a:rect l="l" t="t" r="r" b="b"/>
            <a:pathLst>
              <a:path w="3910329" h="1817370">
                <a:moveTo>
                  <a:pt x="3607093" y="1816799"/>
                </a:moveTo>
                <a:lnTo>
                  <a:pt x="302806" y="1816799"/>
                </a:lnTo>
                <a:lnTo>
                  <a:pt x="253689" y="1812836"/>
                </a:lnTo>
                <a:lnTo>
                  <a:pt x="207095" y="1801362"/>
                </a:lnTo>
                <a:lnTo>
                  <a:pt x="163649" y="1783001"/>
                </a:lnTo>
                <a:lnTo>
                  <a:pt x="123972" y="1758375"/>
                </a:lnTo>
                <a:lnTo>
                  <a:pt x="88689" y="1728110"/>
                </a:lnTo>
                <a:lnTo>
                  <a:pt x="58423" y="1692827"/>
                </a:lnTo>
                <a:lnTo>
                  <a:pt x="33798" y="1653150"/>
                </a:lnTo>
                <a:lnTo>
                  <a:pt x="15437" y="1609704"/>
                </a:lnTo>
                <a:lnTo>
                  <a:pt x="3963" y="1563110"/>
                </a:lnTo>
                <a:lnTo>
                  <a:pt x="0" y="1513993"/>
                </a:lnTo>
                <a:lnTo>
                  <a:pt x="0" y="302806"/>
                </a:lnTo>
                <a:lnTo>
                  <a:pt x="3963" y="253689"/>
                </a:lnTo>
                <a:lnTo>
                  <a:pt x="15437" y="207095"/>
                </a:lnTo>
                <a:lnTo>
                  <a:pt x="33798" y="163649"/>
                </a:lnTo>
                <a:lnTo>
                  <a:pt x="58423" y="123972"/>
                </a:lnTo>
                <a:lnTo>
                  <a:pt x="88689" y="88689"/>
                </a:lnTo>
                <a:lnTo>
                  <a:pt x="123972" y="58424"/>
                </a:lnTo>
                <a:lnTo>
                  <a:pt x="163649" y="33798"/>
                </a:lnTo>
                <a:lnTo>
                  <a:pt x="207095" y="15437"/>
                </a:lnTo>
                <a:lnTo>
                  <a:pt x="253689" y="3963"/>
                </a:lnTo>
                <a:lnTo>
                  <a:pt x="302806" y="0"/>
                </a:lnTo>
                <a:lnTo>
                  <a:pt x="3607093" y="0"/>
                </a:lnTo>
                <a:lnTo>
                  <a:pt x="3654748" y="3772"/>
                </a:lnTo>
                <a:lnTo>
                  <a:pt x="3700801" y="14864"/>
                </a:lnTo>
                <a:lnTo>
                  <a:pt x="3744437" y="32938"/>
                </a:lnTo>
                <a:lnTo>
                  <a:pt x="3784845" y="57659"/>
                </a:lnTo>
                <a:lnTo>
                  <a:pt x="3821209" y="88689"/>
                </a:lnTo>
                <a:lnTo>
                  <a:pt x="3852240" y="125054"/>
                </a:lnTo>
                <a:lnTo>
                  <a:pt x="3876961" y="165461"/>
                </a:lnTo>
                <a:lnTo>
                  <a:pt x="3895035" y="209098"/>
                </a:lnTo>
                <a:lnTo>
                  <a:pt x="3906127" y="255150"/>
                </a:lnTo>
                <a:lnTo>
                  <a:pt x="3909899" y="302806"/>
                </a:lnTo>
                <a:lnTo>
                  <a:pt x="3909899" y="1513993"/>
                </a:lnTo>
                <a:lnTo>
                  <a:pt x="3905936" y="1563110"/>
                </a:lnTo>
                <a:lnTo>
                  <a:pt x="3894462" y="1609704"/>
                </a:lnTo>
                <a:lnTo>
                  <a:pt x="3876101" y="1653150"/>
                </a:lnTo>
                <a:lnTo>
                  <a:pt x="3851475" y="1692827"/>
                </a:lnTo>
                <a:lnTo>
                  <a:pt x="3821210" y="1728110"/>
                </a:lnTo>
                <a:lnTo>
                  <a:pt x="3785927" y="1758375"/>
                </a:lnTo>
                <a:lnTo>
                  <a:pt x="3746250" y="1783001"/>
                </a:lnTo>
                <a:lnTo>
                  <a:pt x="3702803" y="1801362"/>
                </a:lnTo>
                <a:lnTo>
                  <a:pt x="3656210" y="1812836"/>
                </a:lnTo>
                <a:lnTo>
                  <a:pt x="3607093" y="18167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00350" y="1643475"/>
            <a:ext cx="3909874" cy="2860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74778" y="210974"/>
            <a:ext cx="426720" cy="4367530"/>
          </a:xfrm>
          <a:custGeom>
            <a:avLst/>
            <a:gdLst/>
            <a:ahLst/>
            <a:cxnLst/>
            <a:rect l="l" t="t" r="r" b="b"/>
            <a:pathLst>
              <a:path w="426720" h="4367530">
                <a:moveTo>
                  <a:pt x="0" y="100972"/>
                </a:moveTo>
                <a:lnTo>
                  <a:pt x="1283" y="99893"/>
                </a:lnTo>
                <a:lnTo>
                  <a:pt x="4948" y="89434"/>
                </a:lnTo>
                <a:lnTo>
                  <a:pt x="10718" y="72637"/>
                </a:lnTo>
                <a:lnTo>
                  <a:pt x="18316" y="52541"/>
                </a:lnTo>
                <a:lnTo>
                  <a:pt x="27465" y="32189"/>
                </a:lnTo>
                <a:lnTo>
                  <a:pt x="37889" y="14620"/>
                </a:lnTo>
                <a:lnTo>
                  <a:pt x="49309" y="2877"/>
                </a:lnTo>
                <a:lnTo>
                  <a:pt x="61449" y="0"/>
                </a:lnTo>
                <a:lnTo>
                  <a:pt x="74033" y="9029"/>
                </a:lnTo>
                <a:lnTo>
                  <a:pt x="99421" y="74973"/>
                </a:lnTo>
                <a:lnTo>
                  <a:pt x="111672" y="137969"/>
                </a:lnTo>
                <a:lnTo>
                  <a:pt x="118564" y="185651"/>
                </a:lnTo>
                <a:lnTo>
                  <a:pt x="125239" y="241184"/>
                </a:lnTo>
                <a:lnTo>
                  <a:pt x="131709" y="304171"/>
                </a:lnTo>
                <a:lnTo>
                  <a:pt x="137984" y="374215"/>
                </a:lnTo>
                <a:lnTo>
                  <a:pt x="144076" y="450919"/>
                </a:lnTo>
                <a:lnTo>
                  <a:pt x="147057" y="491645"/>
                </a:lnTo>
                <a:lnTo>
                  <a:pt x="149996" y="533887"/>
                </a:lnTo>
                <a:lnTo>
                  <a:pt x="152894" y="577595"/>
                </a:lnTo>
                <a:lnTo>
                  <a:pt x="155754" y="622720"/>
                </a:lnTo>
                <a:lnTo>
                  <a:pt x="158576" y="669212"/>
                </a:lnTo>
                <a:lnTo>
                  <a:pt x="161363" y="717022"/>
                </a:lnTo>
                <a:lnTo>
                  <a:pt x="164114" y="766100"/>
                </a:lnTo>
                <a:lnTo>
                  <a:pt x="166832" y="816397"/>
                </a:lnTo>
                <a:lnTo>
                  <a:pt x="169518" y="867862"/>
                </a:lnTo>
                <a:lnTo>
                  <a:pt x="172174" y="920446"/>
                </a:lnTo>
                <a:lnTo>
                  <a:pt x="174801" y="974100"/>
                </a:lnTo>
                <a:lnTo>
                  <a:pt x="177399" y="1028774"/>
                </a:lnTo>
                <a:lnTo>
                  <a:pt x="179972" y="1084418"/>
                </a:lnTo>
                <a:lnTo>
                  <a:pt x="182519" y="1140983"/>
                </a:lnTo>
                <a:lnTo>
                  <a:pt x="185043" y="1198419"/>
                </a:lnTo>
                <a:lnTo>
                  <a:pt x="187544" y="1256677"/>
                </a:lnTo>
                <a:lnTo>
                  <a:pt x="190025" y="1315706"/>
                </a:lnTo>
                <a:lnTo>
                  <a:pt x="192486" y="1375457"/>
                </a:lnTo>
                <a:lnTo>
                  <a:pt x="194929" y="1435881"/>
                </a:lnTo>
                <a:lnTo>
                  <a:pt x="197356" y="1496928"/>
                </a:lnTo>
                <a:lnTo>
                  <a:pt x="199767" y="1558548"/>
                </a:lnTo>
                <a:lnTo>
                  <a:pt x="202164" y="1620692"/>
                </a:lnTo>
                <a:lnTo>
                  <a:pt x="204549" y="1683310"/>
                </a:lnTo>
                <a:lnTo>
                  <a:pt x="206923" y="1746352"/>
                </a:lnTo>
                <a:lnTo>
                  <a:pt x="209287" y="1809770"/>
                </a:lnTo>
                <a:lnTo>
                  <a:pt x="211643" y="1873512"/>
                </a:lnTo>
                <a:lnTo>
                  <a:pt x="213992" y="1937530"/>
                </a:lnTo>
                <a:lnTo>
                  <a:pt x="216335" y="2001774"/>
                </a:lnTo>
                <a:lnTo>
                  <a:pt x="218674" y="2066195"/>
                </a:lnTo>
                <a:lnTo>
                  <a:pt x="221010" y="2130742"/>
                </a:lnTo>
                <a:lnTo>
                  <a:pt x="223345" y="2195366"/>
                </a:lnTo>
                <a:lnTo>
                  <a:pt x="225680" y="2260017"/>
                </a:lnTo>
                <a:lnTo>
                  <a:pt x="228016" y="2324642"/>
                </a:lnTo>
                <a:lnTo>
                  <a:pt x="230355" y="2389187"/>
                </a:lnTo>
                <a:lnTo>
                  <a:pt x="232699" y="2453598"/>
                </a:lnTo>
                <a:lnTo>
                  <a:pt x="235047" y="2517823"/>
                </a:lnTo>
                <a:lnTo>
                  <a:pt x="237403" y="2581807"/>
                </a:lnTo>
                <a:lnTo>
                  <a:pt x="239767" y="2645496"/>
                </a:lnTo>
                <a:lnTo>
                  <a:pt x="242141" y="2708837"/>
                </a:lnTo>
                <a:lnTo>
                  <a:pt x="244526" y="2771777"/>
                </a:lnTo>
                <a:lnTo>
                  <a:pt x="246923" y="2834262"/>
                </a:lnTo>
                <a:lnTo>
                  <a:pt x="249335" y="2896237"/>
                </a:lnTo>
                <a:lnTo>
                  <a:pt x="251761" y="2957650"/>
                </a:lnTo>
                <a:lnTo>
                  <a:pt x="254205" y="3018446"/>
                </a:lnTo>
                <a:lnTo>
                  <a:pt x="256666" y="3078573"/>
                </a:lnTo>
                <a:lnTo>
                  <a:pt x="259147" y="3137976"/>
                </a:lnTo>
                <a:lnTo>
                  <a:pt x="261648" y="3196602"/>
                </a:lnTo>
                <a:lnTo>
                  <a:pt x="264172" y="3254397"/>
                </a:lnTo>
                <a:lnTo>
                  <a:pt x="266720" y="3311308"/>
                </a:lnTo>
                <a:lnTo>
                  <a:pt x="269292" y="3367281"/>
                </a:lnTo>
                <a:lnTo>
                  <a:pt x="271891" y="3422262"/>
                </a:lnTo>
                <a:lnTo>
                  <a:pt x="274518" y="3476197"/>
                </a:lnTo>
                <a:lnTo>
                  <a:pt x="277173" y="3529033"/>
                </a:lnTo>
                <a:lnTo>
                  <a:pt x="279860" y="3580717"/>
                </a:lnTo>
                <a:lnTo>
                  <a:pt x="282578" y="3631195"/>
                </a:lnTo>
                <a:lnTo>
                  <a:pt x="285330" y="3680412"/>
                </a:lnTo>
                <a:lnTo>
                  <a:pt x="288116" y="3728316"/>
                </a:lnTo>
                <a:lnTo>
                  <a:pt x="290938" y="3774853"/>
                </a:lnTo>
                <a:lnTo>
                  <a:pt x="293798" y="3819968"/>
                </a:lnTo>
                <a:lnTo>
                  <a:pt x="296697" y="3863609"/>
                </a:lnTo>
                <a:lnTo>
                  <a:pt x="299636" y="3905722"/>
                </a:lnTo>
                <a:lnTo>
                  <a:pt x="302617" y="3946254"/>
                </a:lnTo>
                <a:lnTo>
                  <a:pt x="305641" y="3985149"/>
                </a:lnTo>
                <a:lnTo>
                  <a:pt x="311823" y="4057820"/>
                </a:lnTo>
                <a:lnTo>
                  <a:pt x="318195" y="4123304"/>
                </a:lnTo>
                <a:lnTo>
                  <a:pt x="324766" y="4181174"/>
                </a:lnTo>
                <a:lnTo>
                  <a:pt x="331548" y="4231000"/>
                </a:lnTo>
                <a:lnTo>
                  <a:pt x="349780" y="4320209"/>
                </a:lnTo>
                <a:lnTo>
                  <a:pt x="365016" y="4356493"/>
                </a:lnTo>
                <a:lnTo>
                  <a:pt x="380252" y="4366961"/>
                </a:lnTo>
                <a:lnTo>
                  <a:pt x="395009" y="4356962"/>
                </a:lnTo>
                <a:lnTo>
                  <a:pt x="412850" y="4321735"/>
                </a:lnTo>
                <a:lnTo>
                  <a:pt x="424556" y="4285294"/>
                </a:lnTo>
                <a:lnTo>
                  <a:pt x="425676" y="4281203"/>
                </a:lnTo>
                <a:lnTo>
                  <a:pt x="426255" y="427902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0549" y="4395422"/>
            <a:ext cx="80965" cy="109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41750" y="814824"/>
            <a:ext cx="348615" cy="696595"/>
          </a:xfrm>
          <a:prstGeom prst="rect">
            <a:avLst/>
          </a:prstGeom>
          <a:solidFill>
            <a:srgbClr val="FCE4CD"/>
          </a:solidFill>
          <a:ln w="9524">
            <a:solidFill>
              <a:srgbClr val="666666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725">
              <a:lnSpc>
                <a:spcPts val="1065"/>
              </a:lnSpc>
              <a:spcBef>
                <a:spcPts val="605"/>
              </a:spcBef>
            </a:pPr>
            <a:r>
              <a:rPr sz="900" b="1" spc="-5" dirty="0">
                <a:latin typeface="Arial"/>
                <a:cs typeface="Arial"/>
              </a:rPr>
              <a:t>.03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.13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.00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.84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39396" y="814824"/>
            <a:ext cx="348615" cy="696595"/>
          </a:xfrm>
          <a:prstGeom prst="rect">
            <a:avLst/>
          </a:prstGeom>
          <a:solidFill>
            <a:srgbClr val="FCE4CD"/>
          </a:solidFill>
          <a:ln w="9524">
            <a:solidFill>
              <a:srgbClr val="666666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725">
              <a:lnSpc>
                <a:spcPts val="1065"/>
              </a:lnSpc>
              <a:spcBef>
                <a:spcPts val="605"/>
              </a:spcBef>
            </a:pPr>
            <a:r>
              <a:rPr sz="900" b="1" spc="-5" dirty="0">
                <a:latin typeface="Arial"/>
                <a:cs typeface="Arial"/>
              </a:rPr>
              <a:t>.25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.20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50"/>
              </a:lnSpc>
            </a:pPr>
            <a:r>
              <a:rPr sz="900" b="1" spc="-5" dirty="0">
                <a:latin typeface="Arial"/>
                <a:cs typeface="Arial"/>
              </a:rPr>
              <a:t>.05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ts val="1065"/>
              </a:lnSpc>
            </a:pPr>
            <a:r>
              <a:rPr sz="900" b="1" spc="-5" dirty="0">
                <a:latin typeface="Arial"/>
                <a:cs typeface="Arial"/>
              </a:rPr>
              <a:t>.50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09172" y="814824"/>
            <a:ext cx="348615" cy="696595"/>
          </a:xfrm>
          <a:custGeom>
            <a:avLst/>
            <a:gdLst/>
            <a:ahLst/>
            <a:cxnLst/>
            <a:rect l="l" t="t" r="r" b="b"/>
            <a:pathLst>
              <a:path w="348615" h="696594">
                <a:moveTo>
                  <a:pt x="0" y="0"/>
                </a:moveTo>
                <a:lnTo>
                  <a:pt x="347999" y="0"/>
                </a:lnTo>
                <a:lnTo>
                  <a:pt x="347999" y="696299"/>
                </a:lnTo>
                <a:lnTo>
                  <a:pt x="0" y="696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27047" y="814824"/>
            <a:ext cx="348615" cy="696595"/>
          </a:xfrm>
          <a:custGeom>
            <a:avLst/>
            <a:gdLst/>
            <a:ahLst/>
            <a:cxnLst/>
            <a:rect l="l" t="t" r="r" b="b"/>
            <a:pathLst>
              <a:path w="348615" h="696594">
                <a:moveTo>
                  <a:pt x="0" y="0"/>
                </a:moveTo>
                <a:lnTo>
                  <a:pt x="347999" y="0"/>
                </a:lnTo>
                <a:lnTo>
                  <a:pt x="347999" y="696299"/>
                </a:lnTo>
                <a:lnTo>
                  <a:pt x="0" y="696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15749" y="1568275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00017" y="15250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00017" y="15250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13400" y="1568425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9766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9766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67442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67442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8531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8531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79650" y="1066438"/>
            <a:ext cx="676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B45F06"/>
                </a:solidFill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08397" y="381112"/>
            <a:ext cx="2432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“e”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15749" y="698150"/>
            <a:ext cx="0" cy="80010"/>
          </a:xfrm>
          <a:custGeom>
            <a:avLst/>
            <a:gdLst/>
            <a:ahLst/>
            <a:cxnLst/>
            <a:rect l="l" t="t" r="r" b="b"/>
            <a:pathLst>
              <a:path h="80009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00017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00017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621784" y="359188"/>
            <a:ext cx="183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“l”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99462" y="676225"/>
            <a:ext cx="0" cy="80010"/>
          </a:xfrm>
          <a:custGeom>
            <a:avLst/>
            <a:gdLst/>
            <a:ahLst/>
            <a:cxnLst/>
            <a:rect l="l" t="t" r="r" b="b"/>
            <a:pathLst>
              <a:path h="80009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83730" y="6329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83730" y="6329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67442" y="6622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67442" y="6622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294897" y="410655"/>
            <a:ext cx="915035" cy="1019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>
              <a:lnSpc>
                <a:spcPts val="1605"/>
              </a:lnSpc>
              <a:tabLst>
                <a:tab pos="697230" algn="l"/>
              </a:tabLst>
            </a:pPr>
            <a:r>
              <a:rPr sz="1400" dirty="0">
                <a:latin typeface="Arial"/>
                <a:cs typeface="Arial"/>
              </a:rPr>
              <a:t>“l”	</a:t>
            </a:r>
            <a:r>
              <a:rPr sz="2100" baseline="1984" dirty="0">
                <a:latin typeface="Arial"/>
                <a:cs typeface="Arial"/>
              </a:rPr>
              <a:t>“o”</a:t>
            </a:r>
            <a:endParaRPr sz="2100" baseline="1984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20" dirty="0">
                <a:latin typeface="Arial"/>
                <a:cs typeface="Arial"/>
              </a:rPr>
              <a:t>.11	.11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.17	.02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50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.68	.08</a:t>
            </a:r>
            <a:endParaRPr sz="900">
              <a:latin typeface="Arial"/>
              <a:cs typeface="Arial"/>
            </a:endParaRPr>
          </a:p>
          <a:p>
            <a:pPr>
              <a:lnSpc>
                <a:spcPts val="1065"/>
              </a:lnSpc>
              <a:tabLst>
                <a:tab pos="717550" algn="l"/>
              </a:tabLst>
            </a:pPr>
            <a:r>
              <a:rPr sz="900" b="1" spc="-5" dirty="0">
                <a:latin typeface="Arial"/>
                <a:cs typeface="Arial"/>
              </a:rPr>
              <a:t>.03	.79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085304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85304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879650" y="519112"/>
            <a:ext cx="627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977174" y="74124"/>
            <a:ext cx="1727835" cy="4504055"/>
          </a:xfrm>
          <a:custGeom>
            <a:avLst/>
            <a:gdLst/>
            <a:ahLst/>
            <a:cxnLst/>
            <a:rect l="l" t="t" r="r" b="b"/>
            <a:pathLst>
              <a:path w="1727834" h="4504055">
                <a:moveTo>
                  <a:pt x="0" y="0"/>
                </a:moveTo>
                <a:lnTo>
                  <a:pt x="1727699" y="0"/>
                </a:lnTo>
                <a:lnTo>
                  <a:pt x="1727699" y="4503899"/>
                </a:lnTo>
                <a:lnTo>
                  <a:pt x="0" y="4503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244950" y="376032"/>
            <a:ext cx="2425700" cy="14770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b="1" spc="-5" dirty="0">
                <a:latin typeface="Arial"/>
                <a:cs typeface="Arial"/>
              </a:rPr>
              <a:t>Example:  Character-level  Language</a:t>
            </a:r>
            <a:r>
              <a:rPr b="1" spc="-10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Model  </a:t>
            </a:r>
            <a:r>
              <a:rPr b="1" spc="-5" dirty="0">
                <a:latin typeface="Arial"/>
                <a:cs typeface="Arial"/>
              </a:rPr>
              <a:t>Sampling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244950" y="2185783"/>
            <a:ext cx="3096895" cy="211455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1483995">
              <a:lnSpc>
                <a:spcPts val="2850"/>
              </a:lnSpc>
              <a:spcBef>
                <a:spcPts val="220"/>
              </a:spcBef>
            </a:pPr>
            <a:r>
              <a:rPr sz="2400" spc="-135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5080">
              <a:lnSpc>
                <a:spcPts val="2630"/>
              </a:lnSpc>
            </a:pPr>
            <a:r>
              <a:rPr sz="2200" spc="-5" dirty="0">
                <a:latin typeface="Arial"/>
                <a:cs typeface="Arial"/>
              </a:rPr>
              <a:t>At test-time </a:t>
            </a:r>
            <a:r>
              <a:rPr sz="2200" dirty="0">
                <a:latin typeface="Arial"/>
                <a:cs typeface="Arial"/>
              </a:rPr>
              <a:t>sample  characters </a:t>
            </a:r>
            <a:r>
              <a:rPr sz="2200" spc="-5" dirty="0">
                <a:latin typeface="Arial"/>
                <a:cs typeface="Arial"/>
              </a:rPr>
              <a:t>one at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time,  feed back to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8075" y="120324"/>
            <a:ext cx="3910329" cy="1817370"/>
          </a:xfrm>
          <a:custGeom>
            <a:avLst/>
            <a:gdLst/>
            <a:ahLst/>
            <a:cxnLst/>
            <a:rect l="l" t="t" r="r" b="b"/>
            <a:pathLst>
              <a:path w="3910329" h="1817370">
                <a:moveTo>
                  <a:pt x="3607093" y="1816799"/>
                </a:moveTo>
                <a:lnTo>
                  <a:pt x="302806" y="1816799"/>
                </a:lnTo>
                <a:lnTo>
                  <a:pt x="253689" y="1812836"/>
                </a:lnTo>
                <a:lnTo>
                  <a:pt x="207095" y="1801362"/>
                </a:lnTo>
                <a:lnTo>
                  <a:pt x="163649" y="1783001"/>
                </a:lnTo>
                <a:lnTo>
                  <a:pt x="123972" y="1758375"/>
                </a:lnTo>
                <a:lnTo>
                  <a:pt x="88689" y="1728110"/>
                </a:lnTo>
                <a:lnTo>
                  <a:pt x="58423" y="1692827"/>
                </a:lnTo>
                <a:lnTo>
                  <a:pt x="33798" y="1653150"/>
                </a:lnTo>
                <a:lnTo>
                  <a:pt x="15437" y="1609704"/>
                </a:lnTo>
                <a:lnTo>
                  <a:pt x="3963" y="1563110"/>
                </a:lnTo>
                <a:lnTo>
                  <a:pt x="0" y="1513993"/>
                </a:lnTo>
                <a:lnTo>
                  <a:pt x="0" y="302806"/>
                </a:lnTo>
                <a:lnTo>
                  <a:pt x="3963" y="253689"/>
                </a:lnTo>
                <a:lnTo>
                  <a:pt x="15437" y="207095"/>
                </a:lnTo>
                <a:lnTo>
                  <a:pt x="33798" y="163649"/>
                </a:lnTo>
                <a:lnTo>
                  <a:pt x="58423" y="123972"/>
                </a:lnTo>
                <a:lnTo>
                  <a:pt x="88689" y="88689"/>
                </a:lnTo>
                <a:lnTo>
                  <a:pt x="123972" y="58424"/>
                </a:lnTo>
                <a:lnTo>
                  <a:pt x="163649" y="33798"/>
                </a:lnTo>
                <a:lnTo>
                  <a:pt x="207095" y="15437"/>
                </a:lnTo>
                <a:lnTo>
                  <a:pt x="253689" y="3963"/>
                </a:lnTo>
                <a:lnTo>
                  <a:pt x="302806" y="0"/>
                </a:lnTo>
                <a:lnTo>
                  <a:pt x="3607093" y="0"/>
                </a:lnTo>
                <a:lnTo>
                  <a:pt x="3654748" y="3772"/>
                </a:lnTo>
                <a:lnTo>
                  <a:pt x="3700801" y="14864"/>
                </a:lnTo>
                <a:lnTo>
                  <a:pt x="3744437" y="32938"/>
                </a:lnTo>
                <a:lnTo>
                  <a:pt x="3784845" y="57659"/>
                </a:lnTo>
                <a:lnTo>
                  <a:pt x="3821209" y="88689"/>
                </a:lnTo>
                <a:lnTo>
                  <a:pt x="3852240" y="125054"/>
                </a:lnTo>
                <a:lnTo>
                  <a:pt x="3876961" y="165461"/>
                </a:lnTo>
                <a:lnTo>
                  <a:pt x="3895035" y="209098"/>
                </a:lnTo>
                <a:lnTo>
                  <a:pt x="3906127" y="255150"/>
                </a:lnTo>
                <a:lnTo>
                  <a:pt x="3909899" y="302806"/>
                </a:lnTo>
                <a:lnTo>
                  <a:pt x="3909899" y="1513993"/>
                </a:lnTo>
                <a:lnTo>
                  <a:pt x="3905936" y="1563110"/>
                </a:lnTo>
                <a:lnTo>
                  <a:pt x="3894462" y="1609704"/>
                </a:lnTo>
                <a:lnTo>
                  <a:pt x="3876101" y="1653150"/>
                </a:lnTo>
                <a:lnTo>
                  <a:pt x="3851475" y="1692827"/>
                </a:lnTo>
                <a:lnTo>
                  <a:pt x="3821210" y="1728110"/>
                </a:lnTo>
                <a:lnTo>
                  <a:pt x="3785927" y="1758375"/>
                </a:lnTo>
                <a:lnTo>
                  <a:pt x="3746250" y="1783001"/>
                </a:lnTo>
                <a:lnTo>
                  <a:pt x="3702803" y="1801362"/>
                </a:lnTo>
                <a:lnTo>
                  <a:pt x="3656210" y="1812836"/>
                </a:lnTo>
                <a:lnTo>
                  <a:pt x="3607093" y="18167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00350" y="1643475"/>
            <a:ext cx="3909874" cy="2860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74778" y="210974"/>
            <a:ext cx="426720" cy="4367530"/>
          </a:xfrm>
          <a:custGeom>
            <a:avLst/>
            <a:gdLst/>
            <a:ahLst/>
            <a:cxnLst/>
            <a:rect l="l" t="t" r="r" b="b"/>
            <a:pathLst>
              <a:path w="426720" h="4367530">
                <a:moveTo>
                  <a:pt x="0" y="100972"/>
                </a:moveTo>
                <a:lnTo>
                  <a:pt x="1283" y="99893"/>
                </a:lnTo>
                <a:lnTo>
                  <a:pt x="4948" y="89434"/>
                </a:lnTo>
                <a:lnTo>
                  <a:pt x="10718" y="72637"/>
                </a:lnTo>
                <a:lnTo>
                  <a:pt x="18316" y="52541"/>
                </a:lnTo>
                <a:lnTo>
                  <a:pt x="27465" y="32189"/>
                </a:lnTo>
                <a:lnTo>
                  <a:pt x="37889" y="14620"/>
                </a:lnTo>
                <a:lnTo>
                  <a:pt x="49309" y="2877"/>
                </a:lnTo>
                <a:lnTo>
                  <a:pt x="61449" y="0"/>
                </a:lnTo>
                <a:lnTo>
                  <a:pt x="74033" y="9029"/>
                </a:lnTo>
                <a:lnTo>
                  <a:pt x="99421" y="74973"/>
                </a:lnTo>
                <a:lnTo>
                  <a:pt x="111672" y="137969"/>
                </a:lnTo>
                <a:lnTo>
                  <a:pt x="118564" y="185651"/>
                </a:lnTo>
                <a:lnTo>
                  <a:pt x="125239" y="241184"/>
                </a:lnTo>
                <a:lnTo>
                  <a:pt x="131709" y="304171"/>
                </a:lnTo>
                <a:lnTo>
                  <a:pt x="137984" y="374215"/>
                </a:lnTo>
                <a:lnTo>
                  <a:pt x="144076" y="450919"/>
                </a:lnTo>
                <a:lnTo>
                  <a:pt x="147057" y="491645"/>
                </a:lnTo>
                <a:lnTo>
                  <a:pt x="149996" y="533887"/>
                </a:lnTo>
                <a:lnTo>
                  <a:pt x="152894" y="577595"/>
                </a:lnTo>
                <a:lnTo>
                  <a:pt x="155754" y="622720"/>
                </a:lnTo>
                <a:lnTo>
                  <a:pt x="158576" y="669212"/>
                </a:lnTo>
                <a:lnTo>
                  <a:pt x="161363" y="717022"/>
                </a:lnTo>
                <a:lnTo>
                  <a:pt x="164114" y="766100"/>
                </a:lnTo>
                <a:lnTo>
                  <a:pt x="166832" y="816397"/>
                </a:lnTo>
                <a:lnTo>
                  <a:pt x="169518" y="867862"/>
                </a:lnTo>
                <a:lnTo>
                  <a:pt x="172174" y="920446"/>
                </a:lnTo>
                <a:lnTo>
                  <a:pt x="174801" y="974100"/>
                </a:lnTo>
                <a:lnTo>
                  <a:pt x="177399" y="1028774"/>
                </a:lnTo>
                <a:lnTo>
                  <a:pt x="179972" y="1084418"/>
                </a:lnTo>
                <a:lnTo>
                  <a:pt x="182519" y="1140983"/>
                </a:lnTo>
                <a:lnTo>
                  <a:pt x="185043" y="1198419"/>
                </a:lnTo>
                <a:lnTo>
                  <a:pt x="187544" y="1256677"/>
                </a:lnTo>
                <a:lnTo>
                  <a:pt x="190025" y="1315706"/>
                </a:lnTo>
                <a:lnTo>
                  <a:pt x="192486" y="1375457"/>
                </a:lnTo>
                <a:lnTo>
                  <a:pt x="194929" y="1435881"/>
                </a:lnTo>
                <a:lnTo>
                  <a:pt x="197356" y="1496928"/>
                </a:lnTo>
                <a:lnTo>
                  <a:pt x="199767" y="1558548"/>
                </a:lnTo>
                <a:lnTo>
                  <a:pt x="202164" y="1620692"/>
                </a:lnTo>
                <a:lnTo>
                  <a:pt x="204549" y="1683310"/>
                </a:lnTo>
                <a:lnTo>
                  <a:pt x="206923" y="1746352"/>
                </a:lnTo>
                <a:lnTo>
                  <a:pt x="209287" y="1809770"/>
                </a:lnTo>
                <a:lnTo>
                  <a:pt x="211643" y="1873512"/>
                </a:lnTo>
                <a:lnTo>
                  <a:pt x="213992" y="1937530"/>
                </a:lnTo>
                <a:lnTo>
                  <a:pt x="216335" y="2001774"/>
                </a:lnTo>
                <a:lnTo>
                  <a:pt x="218674" y="2066195"/>
                </a:lnTo>
                <a:lnTo>
                  <a:pt x="221010" y="2130742"/>
                </a:lnTo>
                <a:lnTo>
                  <a:pt x="223345" y="2195366"/>
                </a:lnTo>
                <a:lnTo>
                  <a:pt x="225680" y="2260017"/>
                </a:lnTo>
                <a:lnTo>
                  <a:pt x="228016" y="2324642"/>
                </a:lnTo>
                <a:lnTo>
                  <a:pt x="230355" y="2389187"/>
                </a:lnTo>
                <a:lnTo>
                  <a:pt x="232699" y="2453598"/>
                </a:lnTo>
                <a:lnTo>
                  <a:pt x="235047" y="2517823"/>
                </a:lnTo>
                <a:lnTo>
                  <a:pt x="237403" y="2581807"/>
                </a:lnTo>
                <a:lnTo>
                  <a:pt x="239767" y="2645496"/>
                </a:lnTo>
                <a:lnTo>
                  <a:pt x="242141" y="2708837"/>
                </a:lnTo>
                <a:lnTo>
                  <a:pt x="244526" y="2771777"/>
                </a:lnTo>
                <a:lnTo>
                  <a:pt x="246923" y="2834262"/>
                </a:lnTo>
                <a:lnTo>
                  <a:pt x="249335" y="2896237"/>
                </a:lnTo>
                <a:lnTo>
                  <a:pt x="251761" y="2957650"/>
                </a:lnTo>
                <a:lnTo>
                  <a:pt x="254205" y="3018446"/>
                </a:lnTo>
                <a:lnTo>
                  <a:pt x="256666" y="3078573"/>
                </a:lnTo>
                <a:lnTo>
                  <a:pt x="259147" y="3137976"/>
                </a:lnTo>
                <a:lnTo>
                  <a:pt x="261648" y="3196602"/>
                </a:lnTo>
                <a:lnTo>
                  <a:pt x="264172" y="3254397"/>
                </a:lnTo>
                <a:lnTo>
                  <a:pt x="266720" y="3311308"/>
                </a:lnTo>
                <a:lnTo>
                  <a:pt x="269292" y="3367281"/>
                </a:lnTo>
                <a:lnTo>
                  <a:pt x="271891" y="3422262"/>
                </a:lnTo>
                <a:lnTo>
                  <a:pt x="274518" y="3476197"/>
                </a:lnTo>
                <a:lnTo>
                  <a:pt x="277173" y="3529033"/>
                </a:lnTo>
                <a:lnTo>
                  <a:pt x="279860" y="3580717"/>
                </a:lnTo>
                <a:lnTo>
                  <a:pt x="282578" y="3631195"/>
                </a:lnTo>
                <a:lnTo>
                  <a:pt x="285330" y="3680412"/>
                </a:lnTo>
                <a:lnTo>
                  <a:pt x="288116" y="3728316"/>
                </a:lnTo>
                <a:lnTo>
                  <a:pt x="290938" y="3774853"/>
                </a:lnTo>
                <a:lnTo>
                  <a:pt x="293798" y="3819968"/>
                </a:lnTo>
                <a:lnTo>
                  <a:pt x="296697" y="3863609"/>
                </a:lnTo>
                <a:lnTo>
                  <a:pt x="299636" y="3905722"/>
                </a:lnTo>
                <a:lnTo>
                  <a:pt x="302617" y="3946254"/>
                </a:lnTo>
                <a:lnTo>
                  <a:pt x="305641" y="3985149"/>
                </a:lnTo>
                <a:lnTo>
                  <a:pt x="311823" y="4057820"/>
                </a:lnTo>
                <a:lnTo>
                  <a:pt x="318195" y="4123304"/>
                </a:lnTo>
                <a:lnTo>
                  <a:pt x="324766" y="4181174"/>
                </a:lnTo>
                <a:lnTo>
                  <a:pt x="331548" y="4231000"/>
                </a:lnTo>
                <a:lnTo>
                  <a:pt x="349780" y="4320209"/>
                </a:lnTo>
                <a:lnTo>
                  <a:pt x="365016" y="4356493"/>
                </a:lnTo>
                <a:lnTo>
                  <a:pt x="380252" y="4366961"/>
                </a:lnTo>
                <a:lnTo>
                  <a:pt x="395009" y="4356962"/>
                </a:lnTo>
                <a:lnTo>
                  <a:pt x="412850" y="4321735"/>
                </a:lnTo>
                <a:lnTo>
                  <a:pt x="424556" y="4285294"/>
                </a:lnTo>
                <a:lnTo>
                  <a:pt x="425676" y="4281203"/>
                </a:lnTo>
                <a:lnTo>
                  <a:pt x="426255" y="427902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0549" y="4395422"/>
            <a:ext cx="80965" cy="109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15749" y="1568275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00017" y="15250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00017" y="15250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13400" y="1568425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9766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9766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83174" y="1568425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67442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67442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01049" y="1568425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8531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85317" y="15251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79650" y="1066438"/>
            <a:ext cx="676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B45F06"/>
                </a:solidFill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15749" y="698150"/>
            <a:ext cx="0" cy="80010"/>
          </a:xfrm>
          <a:custGeom>
            <a:avLst/>
            <a:gdLst/>
            <a:ahLst/>
            <a:cxnLst/>
            <a:rect l="l" t="t" r="r" b="b"/>
            <a:pathLst>
              <a:path h="80009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00017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00017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99462" y="676225"/>
            <a:ext cx="0" cy="80010"/>
          </a:xfrm>
          <a:custGeom>
            <a:avLst/>
            <a:gdLst/>
            <a:ahLst/>
            <a:cxnLst/>
            <a:rect l="l" t="t" r="r" b="b"/>
            <a:pathLst>
              <a:path h="80009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83730" y="6329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83730" y="6329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83174" y="705475"/>
            <a:ext cx="0" cy="80010"/>
          </a:xfrm>
          <a:custGeom>
            <a:avLst/>
            <a:gdLst/>
            <a:ahLst/>
            <a:cxnLst/>
            <a:rect l="l" t="t" r="r" b="b"/>
            <a:pathLst>
              <a:path h="80009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67442" y="6622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67442" y="66224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5836987" y="388730"/>
          <a:ext cx="2433317" cy="11223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9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5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79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6094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“e”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ts val="1545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“l”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“l”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“o”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227">
                <a:tc>
                  <a:txBody>
                    <a:bodyPr/>
                    <a:lstStyle/>
                    <a:p>
                      <a:pPr marL="85725">
                        <a:lnSpc>
                          <a:spcPts val="1015"/>
                        </a:lnSpc>
                        <a:spcBef>
                          <a:spcPts val="605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.03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015"/>
                        </a:lnSpc>
                        <a:spcBef>
                          <a:spcPts val="605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.25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ts val="1015"/>
                        </a:lnSpc>
                        <a:spcBef>
                          <a:spcPts val="605"/>
                        </a:spcBef>
                      </a:pPr>
                      <a:r>
                        <a:rPr sz="900" b="1" spc="-20" dirty="0">
                          <a:latin typeface="Arial"/>
                          <a:cs typeface="Arial"/>
                        </a:rPr>
                        <a:t>.11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ts val="1015"/>
                        </a:lnSpc>
                        <a:spcBef>
                          <a:spcPts val="605"/>
                        </a:spcBef>
                      </a:pPr>
                      <a:r>
                        <a:rPr sz="900" b="1" spc="-20" dirty="0">
                          <a:latin typeface="Arial"/>
                          <a:cs typeface="Arial"/>
                        </a:rPr>
                        <a:t>.11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marL="85725">
                        <a:lnSpc>
                          <a:spcPts val="950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.13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950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.20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950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.17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950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.02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marL="85725">
                        <a:lnSpc>
                          <a:spcPts val="950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950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.05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950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.68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950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.08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372">
                <a:tc>
                  <a:txBody>
                    <a:bodyPr/>
                    <a:lstStyle/>
                    <a:p>
                      <a:pPr marL="85725">
                        <a:lnSpc>
                          <a:spcPts val="1015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015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1015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.03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ts val="1015"/>
                        </a:lnSpc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.79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8101037" y="698150"/>
            <a:ext cx="0" cy="80010"/>
          </a:xfrm>
          <a:custGeom>
            <a:avLst/>
            <a:gdLst/>
            <a:ahLst/>
            <a:cxnLst/>
            <a:rect l="l" t="t" r="r" b="b"/>
            <a:pathLst>
              <a:path h="80009">
                <a:moveTo>
                  <a:pt x="0" y="7994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85304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85304" y="6549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879650" y="519112"/>
            <a:ext cx="627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760578" y="36343"/>
            <a:ext cx="567690" cy="4588510"/>
          </a:xfrm>
          <a:custGeom>
            <a:avLst/>
            <a:gdLst/>
            <a:ahLst/>
            <a:cxnLst/>
            <a:rect l="l" t="t" r="r" b="b"/>
            <a:pathLst>
              <a:path w="567690" h="4588510">
                <a:moveTo>
                  <a:pt x="0" y="351803"/>
                </a:moveTo>
                <a:lnTo>
                  <a:pt x="3688" y="292523"/>
                </a:lnTo>
                <a:lnTo>
                  <a:pt x="13942" y="218486"/>
                </a:lnTo>
                <a:lnTo>
                  <a:pt x="21151" y="179453"/>
                </a:lnTo>
                <a:lnTo>
                  <a:pt x="29546" y="140953"/>
                </a:lnTo>
                <a:lnTo>
                  <a:pt x="49285" y="71187"/>
                </a:lnTo>
                <a:lnTo>
                  <a:pt x="71941" y="20448"/>
                </a:lnTo>
                <a:lnTo>
                  <a:pt x="96300" y="0"/>
                </a:lnTo>
                <a:lnTo>
                  <a:pt x="108737" y="4653"/>
                </a:lnTo>
                <a:lnTo>
                  <a:pt x="133369" y="50754"/>
                </a:lnTo>
                <a:lnTo>
                  <a:pt x="145260" y="95017"/>
                </a:lnTo>
                <a:lnTo>
                  <a:pt x="153814" y="138109"/>
                </a:lnTo>
                <a:lnTo>
                  <a:pt x="162111" y="189658"/>
                </a:lnTo>
                <a:lnTo>
                  <a:pt x="170164" y="249250"/>
                </a:lnTo>
                <a:lnTo>
                  <a:pt x="177985" y="316468"/>
                </a:lnTo>
                <a:lnTo>
                  <a:pt x="185587" y="390900"/>
                </a:lnTo>
                <a:lnTo>
                  <a:pt x="189309" y="430691"/>
                </a:lnTo>
                <a:lnTo>
                  <a:pt x="192982" y="472130"/>
                </a:lnTo>
                <a:lnTo>
                  <a:pt x="196606" y="515165"/>
                </a:lnTo>
                <a:lnTo>
                  <a:pt x="200183" y="559744"/>
                </a:lnTo>
                <a:lnTo>
                  <a:pt x="203714" y="605815"/>
                </a:lnTo>
                <a:lnTo>
                  <a:pt x="207202" y="653327"/>
                </a:lnTo>
                <a:lnTo>
                  <a:pt x="210647" y="702228"/>
                </a:lnTo>
                <a:lnTo>
                  <a:pt x="214052" y="752465"/>
                </a:lnTo>
                <a:lnTo>
                  <a:pt x="217418" y="803987"/>
                </a:lnTo>
                <a:lnTo>
                  <a:pt x="220746" y="856743"/>
                </a:lnTo>
                <a:lnTo>
                  <a:pt x="224038" y="910679"/>
                </a:lnTo>
                <a:lnTo>
                  <a:pt x="227295" y="965746"/>
                </a:lnTo>
                <a:lnTo>
                  <a:pt x="230520" y="1021890"/>
                </a:lnTo>
                <a:lnTo>
                  <a:pt x="233713" y="1079060"/>
                </a:lnTo>
                <a:lnTo>
                  <a:pt x="236877" y="1137204"/>
                </a:lnTo>
                <a:lnTo>
                  <a:pt x="240012" y="1196270"/>
                </a:lnTo>
                <a:lnTo>
                  <a:pt x="243121" y="1256206"/>
                </a:lnTo>
                <a:lnTo>
                  <a:pt x="246205" y="1316962"/>
                </a:lnTo>
                <a:lnTo>
                  <a:pt x="249265" y="1378484"/>
                </a:lnTo>
                <a:lnTo>
                  <a:pt x="252303" y="1440721"/>
                </a:lnTo>
                <a:lnTo>
                  <a:pt x="255321" y="1503621"/>
                </a:lnTo>
                <a:lnTo>
                  <a:pt x="258321" y="1567132"/>
                </a:lnTo>
                <a:lnTo>
                  <a:pt x="261303" y="1631203"/>
                </a:lnTo>
                <a:lnTo>
                  <a:pt x="264269" y="1695781"/>
                </a:lnTo>
                <a:lnTo>
                  <a:pt x="267221" y="1760815"/>
                </a:lnTo>
                <a:lnTo>
                  <a:pt x="270161" y="1826254"/>
                </a:lnTo>
                <a:lnTo>
                  <a:pt x="273090" y="1892044"/>
                </a:lnTo>
                <a:lnTo>
                  <a:pt x="276009" y="1958135"/>
                </a:lnTo>
                <a:lnTo>
                  <a:pt x="278921" y="2024474"/>
                </a:lnTo>
                <a:lnTo>
                  <a:pt x="281826" y="2091010"/>
                </a:lnTo>
                <a:lnTo>
                  <a:pt x="284727" y="2157691"/>
                </a:lnTo>
                <a:lnTo>
                  <a:pt x="287625" y="2224465"/>
                </a:lnTo>
                <a:lnTo>
                  <a:pt x="290521" y="2291280"/>
                </a:lnTo>
                <a:lnTo>
                  <a:pt x="293417" y="2358085"/>
                </a:lnTo>
                <a:lnTo>
                  <a:pt x="296315" y="2424829"/>
                </a:lnTo>
                <a:lnTo>
                  <a:pt x="299215" y="2491461"/>
                </a:lnTo>
                <a:lnTo>
                  <a:pt x="302121" y="2557932"/>
                </a:lnTo>
                <a:lnTo>
                  <a:pt x="305033" y="2624191"/>
                </a:lnTo>
                <a:lnTo>
                  <a:pt x="307953" y="2690188"/>
                </a:lnTo>
                <a:lnTo>
                  <a:pt x="310882" y="2755872"/>
                </a:lnTo>
                <a:lnTo>
                  <a:pt x="313822" y="2821193"/>
                </a:lnTo>
                <a:lnTo>
                  <a:pt x="316774" y="2886100"/>
                </a:lnTo>
                <a:lnTo>
                  <a:pt x="319741" y="2950544"/>
                </a:lnTo>
                <a:lnTo>
                  <a:pt x="322724" y="3014474"/>
                </a:lnTo>
                <a:lnTo>
                  <a:pt x="325723" y="3077839"/>
                </a:lnTo>
                <a:lnTo>
                  <a:pt x="328742" y="3140590"/>
                </a:lnTo>
                <a:lnTo>
                  <a:pt x="331781" y="3202676"/>
                </a:lnTo>
                <a:lnTo>
                  <a:pt x="334841" y="3264046"/>
                </a:lnTo>
                <a:lnTo>
                  <a:pt x="337926" y="3324650"/>
                </a:lnTo>
                <a:lnTo>
                  <a:pt x="341035" y="3384439"/>
                </a:lnTo>
                <a:lnTo>
                  <a:pt x="344171" y="3443360"/>
                </a:lnTo>
                <a:lnTo>
                  <a:pt x="347335" y="3501365"/>
                </a:lnTo>
                <a:lnTo>
                  <a:pt x="350530" y="3558403"/>
                </a:lnTo>
                <a:lnTo>
                  <a:pt x="353755" y="3614424"/>
                </a:lnTo>
                <a:lnTo>
                  <a:pt x="357013" y="3669376"/>
                </a:lnTo>
                <a:lnTo>
                  <a:pt x="360306" y="3723210"/>
                </a:lnTo>
                <a:lnTo>
                  <a:pt x="363635" y="3775876"/>
                </a:lnTo>
                <a:lnTo>
                  <a:pt x="367001" y="3827323"/>
                </a:lnTo>
                <a:lnTo>
                  <a:pt x="370406" y="3877501"/>
                </a:lnTo>
                <a:lnTo>
                  <a:pt x="373853" y="3926359"/>
                </a:lnTo>
                <a:lnTo>
                  <a:pt x="377341" y="3973847"/>
                </a:lnTo>
                <a:lnTo>
                  <a:pt x="380874" y="4019915"/>
                </a:lnTo>
                <a:lnTo>
                  <a:pt x="384452" y="4064512"/>
                </a:lnTo>
                <a:lnTo>
                  <a:pt x="388076" y="4107588"/>
                </a:lnTo>
                <a:lnTo>
                  <a:pt x="391750" y="4149093"/>
                </a:lnTo>
                <a:lnTo>
                  <a:pt x="395473" y="4188976"/>
                </a:lnTo>
                <a:lnTo>
                  <a:pt x="399248" y="4227188"/>
                </a:lnTo>
                <a:lnTo>
                  <a:pt x="406960" y="4298393"/>
                </a:lnTo>
                <a:lnTo>
                  <a:pt x="414898" y="4362306"/>
                </a:lnTo>
                <a:lnTo>
                  <a:pt x="423073" y="4418524"/>
                </a:lnTo>
                <a:lnTo>
                  <a:pt x="431499" y="4466645"/>
                </a:lnTo>
                <a:lnTo>
                  <a:pt x="455009" y="4553605"/>
                </a:lnTo>
                <a:lnTo>
                  <a:pt x="494652" y="4587964"/>
                </a:lnTo>
                <a:lnTo>
                  <a:pt x="513851" y="4567715"/>
                </a:lnTo>
                <a:lnTo>
                  <a:pt x="531805" y="4530149"/>
                </a:lnTo>
                <a:lnTo>
                  <a:pt x="551547" y="4467564"/>
                </a:lnTo>
                <a:lnTo>
                  <a:pt x="567154" y="4398054"/>
                </a:lnTo>
                <a:lnTo>
                  <a:pt x="567446" y="439648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87259" y="4337472"/>
            <a:ext cx="81530" cy="10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46378" y="37506"/>
            <a:ext cx="572770" cy="4551045"/>
          </a:xfrm>
          <a:custGeom>
            <a:avLst/>
            <a:gdLst/>
            <a:ahLst/>
            <a:cxnLst/>
            <a:rect l="l" t="t" r="r" b="b"/>
            <a:pathLst>
              <a:path w="572770" h="4551045">
                <a:moveTo>
                  <a:pt x="0" y="350640"/>
                </a:moveTo>
                <a:lnTo>
                  <a:pt x="3764" y="291473"/>
                </a:lnTo>
                <a:lnTo>
                  <a:pt x="14231" y="217711"/>
                </a:lnTo>
                <a:lnTo>
                  <a:pt x="21589" y="178845"/>
                </a:lnTo>
                <a:lnTo>
                  <a:pt x="30158" y="140517"/>
                </a:lnTo>
                <a:lnTo>
                  <a:pt x="50305" y="71058"/>
                </a:lnTo>
                <a:lnTo>
                  <a:pt x="73431" y="20497"/>
                </a:lnTo>
                <a:lnTo>
                  <a:pt x="98294" y="0"/>
                </a:lnTo>
                <a:lnTo>
                  <a:pt x="110990" y="4513"/>
                </a:lnTo>
                <a:lnTo>
                  <a:pt x="136132" y="50044"/>
                </a:lnTo>
                <a:lnTo>
                  <a:pt x="148268" y="93853"/>
                </a:lnTo>
                <a:lnTo>
                  <a:pt x="157000" y="136524"/>
                </a:lnTo>
                <a:lnTo>
                  <a:pt x="165469" y="187582"/>
                </a:lnTo>
                <a:lnTo>
                  <a:pt x="173688" y="246610"/>
                </a:lnTo>
                <a:lnTo>
                  <a:pt x="181671" y="313196"/>
                </a:lnTo>
                <a:lnTo>
                  <a:pt x="189431" y="386926"/>
                </a:lnTo>
                <a:lnTo>
                  <a:pt x="193231" y="426339"/>
                </a:lnTo>
                <a:lnTo>
                  <a:pt x="196979" y="467384"/>
                </a:lnTo>
                <a:lnTo>
                  <a:pt x="200678" y="510007"/>
                </a:lnTo>
                <a:lnTo>
                  <a:pt x="204329" y="554157"/>
                </a:lnTo>
                <a:lnTo>
                  <a:pt x="207934" y="599782"/>
                </a:lnTo>
                <a:lnTo>
                  <a:pt x="211494" y="646831"/>
                </a:lnTo>
                <a:lnTo>
                  <a:pt x="215011" y="695252"/>
                </a:lnTo>
                <a:lnTo>
                  <a:pt x="218486" y="744992"/>
                </a:lnTo>
                <a:lnTo>
                  <a:pt x="221921" y="796000"/>
                </a:lnTo>
                <a:lnTo>
                  <a:pt x="225318" y="848225"/>
                </a:lnTo>
                <a:lnTo>
                  <a:pt x="228678" y="901615"/>
                </a:lnTo>
                <a:lnTo>
                  <a:pt x="232003" y="956117"/>
                </a:lnTo>
                <a:lnTo>
                  <a:pt x="235295" y="1011680"/>
                </a:lnTo>
                <a:lnTo>
                  <a:pt x="238554" y="1068253"/>
                </a:lnTo>
                <a:lnTo>
                  <a:pt x="241783" y="1125783"/>
                </a:lnTo>
                <a:lnTo>
                  <a:pt x="244984" y="1184219"/>
                </a:lnTo>
                <a:lnTo>
                  <a:pt x="248157" y="1243509"/>
                </a:lnTo>
                <a:lnTo>
                  <a:pt x="251305" y="1303601"/>
                </a:lnTo>
                <a:lnTo>
                  <a:pt x="254428" y="1364444"/>
                </a:lnTo>
                <a:lnTo>
                  <a:pt x="257530" y="1425985"/>
                </a:lnTo>
                <a:lnTo>
                  <a:pt x="260610" y="1488174"/>
                </a:lnTo>
                <a:lnTo>
                  <a:pt x="263671" y="1550957"/>
                </a:lnTo>
                <a:lnTo>
                  <a:pt x="266715" y="1614284"/>
                </a:lnTo>
                <a:lnTo>
                  <a:pt x="269743" y="1678103"/>
                </a:lnTo>
                <a:lnTo>
                  <a:pt x="272756" y="1742361"/>
                </a:lnTo>
                <a:lnTo>
                  <a:pt x="275757" y="1807008"/>
                </a:lnTo>
                <a:lnTo>
                  <a:pt x="278746" y="1871991"/>
                </a:lnTo>
                <a:lnTo>
                  <a:pt x="281726" y="1937258"/>
                </a:lnTo>
                <a:lnTo>
                  <a:pt x="284698" y="2002758"/>
                </a:lnTo>
                <a:lnTo>
                  <a:pt x="287664" y="2068440"/>
                </a:lnTo>
                <a:lnTo>
                  <a:pt x="290624" y="2134251"/>
                </a:lnTo>
                <a:lnTo>
                  <a:pt x="293582" y="2200139"/>
                </a:lnTo>
                <a:lnTo>
                  <a:pt x="296538" y="2266053"/>
                </a:lnTo>
                <a:lnTo>
                  <a:pt x="299494" y="2331941"/>
                </a:lnTo>
                <a:lnTo>
                  <a:pt x="302451" y="2397755"/>
                </a:lnTo>
                <a:lnTo>
                  <a:pt x="305412" y="2463448"/>
                </a:lnTo>
                <a:lnTo>
                  <a:pt x="308378" y="2528969"/>
                </a:lnTo>
                <a:lnTo>
                  <a:pt x="311350" y="2594272"/>
                </a:lnTo>
                <a:lnTo>
                  <a:pt x="314329" y="2659309"/>
                </a:lnTo>
                <a:lnTo>
                  <a:pt x="317319" y="2724030"/>
                </a:lnTo>
                <a:lnTo>
                  <a:pt x="320320" y="2788389"/>
                </a:lnTo>
                <a:lnTo>
                  <a:pt x="323333" y="2852336"/>
                </a:lnTo>
                <a:lnTo>
                  <a:pt x="326361" y="2915825"/>
                </a:lnTo>
                <a:lnTo>
                  <a:pt x="329405" y="2978805"/>
                </a:lnTo>
                <a:lnTo>
                  <a:pt x="332467" y="3041231"/>
                </a:lnTo>
                <a:lnTo>
                  <a:pt x="335547" y="3103053"/>
                </a:lnTo>
                <a:lnTo>
                  <a:pt x="338649" y="3164222"/>
                </a:lnTo>
                <a:lnTo>
                  <a:pt x="341773" y="3224692"/>
                </a:lnTo>
                <a:lnTo>
                  <a:pt x="344920" y="3284414"/>
                </a:lnTo>
                <a:lnTo>
                  <a:pt x="348094" y="3343340"/>
                </a:lnTo>
                <a:lnTo>
                  <a:pt x="351294" y="3401422"/>
                </a:lnTo>
                <a:lnTo>
                  <a:pt x="354524" y="3458611"/>
                </a:lnTo>
                <a:lnTo>
                  <a:pt x="357784" y="3514859"/>
                </a:lnTo>
                <a:lnTo>
                  <a:pt x="361075" y="3570119"/>
                </a:lnTo>
                <a:lnTo>
                  <a:pt x="364401" y="3624341"/>
                </a:lnTo>
                <a:lnTo>
                  <a:pt x="367761" y="3677479"/>
                </a:lnTo>
                <a:lnTo>
                  <a:pt x="371158" y="3729484"/>
                </a:lnTo>
                <a:lnTo>
                  <a:pt x="374594" y="3780307"/>
                </a:lnTo>
                <a:lnTo>
                  <a:pt x="378070" y="3829901"/>
                </a:lnTo>
                <a:lnTo>
                  <a:pt x="381587" y="3878217"/>
                </a:lnTo>
                <a:lnTo>
                  <a:pt x="385147" y="3925208"/>
                </a:lnTo>
                <a:lnTo>
                  <a:pt x="388752" y="3970825"/>
                </a:lnTo>
                <a:lnTo>
                  <a:pt x="392404" y="4015020"/>
                </a:lnTo>
                <a:lnTo>
                  <a:pt x="396103" y="4057744"/>
                </a:lnTo>
                <a:lnTo>
                  <a:pt x="399852" y="4098951"/>
                </a:lnTo>
                <a:lnTo>
                  <a:pt x="403652" y="4138591"/>
                </a:lnTo>
                <a:lnTo>
                  <a:pt x="407505" y="4176617"/>
                </a:lnTo>
                <a:lnTo>
                  <a:pt x="415375" y="4247632"/>
                </a:lnTo>
                <a:lnTo>
                  <a:pt x="423476" y="4311612"/>
                </a:lnTo>
                <a:lnTo>
                  <a:pt x="431820" y="4368171"/>
                </a:lnTo>
                <a:lnTo>
                  <a:pt x="440419" y="4416924"/>
                </a:lnTo>
                <a:lnTo>
                  <a:pt x="464413" y="4507056"/>
                </a:lnTo>
                <a:lnTo>
                  <a:pt x="484643" y="4542727"/>
                </a:lnTo>
                <a:lnTo>
                  <a:pt x="504873" y="4550886"/>
                </a:lnTo>
                <a:lnTo>
                  <a:pt x="524467" y="4537152"/>
                </a:lnTo>
                <a:lnTo>
                  <a:pt x="548155" y="4495321"/>
                </a:lnTo>
                <a:lnTo>
                  <a:pt x="562939" y="4455318"/>
                </a:lnTo>
                <a:lnTo>
                  <a:pt x="571508" y="4426593"/>
                </a:lnTo>
                <a:lnTo>
                  <a:pt x="572696" y="442220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78588" y="4365123"/>
            <a:ext cx="80970" cy="1097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44950" y="376032"/>
            <a:ext cx="2425700" cy="14770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b="1" spc="-5" dirty="0">
                <a:latin typeface="Arial"/>
                <a:cs typeface="Arial"/>
              </a:rPr>
              <a:t>Example:  Character-level  Language</a:t>
            </a:r>
            <a:r>
              <a:rPr b="1" spc="-10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Model  </a:t>
            </a:r>
            <a:r>
              <a:rPr b="1" spc="-5" dirty="0">
                <a:latin typeface="Arial"/>
                <a:cs typeface="Arial"/>
              </a:rPr>
              <a:t>Sampling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38" name="object 38"/>
          <p:cNvSpPr txBox="1"/>
          <p:nvPr/>
        </p:nvSpPr>
        <p:spPr>
          <a:xfrm>
            <a:off x="244950" y="2185783"/>
            <a:ext cx="3096895" cy="211455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1483995">
              <a:lnSpc>
                <a:spcPts val="2850"/>
              </a:lnSpc>
              <a:spcBef>
                <a:spcPts val="220"/>
              </a:spcBef>
            </a:pPr>
            <a:r>
              <a:rPr sz="2400" spc="-135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ocabulary:  [h,e,l,o]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5080">
              <a:lnSpc>
                <a:spcPts val="2630"/>
              </a:lnSpc>
            </a:pPr>
            <a:r>
              <a:rPr sz="2200" spc="-5" dirty="0">
                <a:latin typeface="Arial"/>
                <a:cs typeface="Arial"/>
              </a:rPr>
              <a:t>At test-time </a:t>
            </a:r>
            <a:r>
              <a:rPr sz="2200" dirty="0">
                <a:latin typeface="Arial"/>
                <a:cs typeface="Arial"/>
              </a:rPr>
              <a:t>sample  characters </a:t>
            </a:r>
            <a:r>
              <a:rPr sz="2200" spc="-5" dirty="0">
                <a:latin typeface="Arial"/>
                <a:cs typeface="Arial"/>
              </a:rPr>
              <a:t>one at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time,  feed back to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50" y="276488"/>
            <a:ext cx="47536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Backpropagation </a:t>
            </a:r>
            <a:r>
              <a:rPr sz="2800" spc="-5" dirty="0"/>
              <a:t>through</a:t>
            </a:r>
            <a:r>
              <a:rPr sz="2800" spc="-90" dirty="0"/>
              <a:t> </a:t>
            </a:r>
            <a:r>
              <a:rPr sz="2800" spc="-5" dirty="0"/>
              <a:t>time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54274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4274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4274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274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234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2350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2350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2350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2350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1310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4174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0453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0453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0453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50453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19412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22153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9852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9852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9852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9852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67489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70229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4660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4660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4660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4660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15564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18305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94681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94681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94681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94681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63641" y="3374990"/>
            <a:ext cx="81980" cy="22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66381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4275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4275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4275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4275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11717" y="3374990"/>
            <a:ext cx="81980" cy="22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814457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4278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4278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2354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2354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50457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50457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98533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98533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4660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4660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94686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94686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42761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42761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23254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71330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19432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67508" y="2502944"/>
            <a:ext cx="81980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15584" y="2502944"/>
            <a:ext cx="81980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63661" y="2502944"/>
            <a:ext cx="81980" cy="222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11737" y="2502944"/>
            <a:ext cx="81980" cy="222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46644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46644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46644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6644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535409" y="3374990"/>
            <a:ext cx="81981" cy="22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91452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91452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91452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91452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983485" y="3374990"/>
            <a:ext cx="81981" cy="22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686349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36262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36262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36262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36262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431587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134327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810704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10704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810704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10704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879664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582404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258780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258780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58780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258780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327739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30480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0685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70685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70685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70685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775816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478557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154932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154932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154932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154932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223892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926632" y="2999983"/>
            <a:ext cx="209975" cy="819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466453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466453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91452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91452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362632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362632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810708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810708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258784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258784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706860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706860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154936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154936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535429" y="2502944"/>
            <a:ext cx="81980" cy="222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983504" y="2502944"/>
            <a:ext cx="81981" cy="222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431607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879683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327759" y="2502944"/>
            <a:ext cx="81980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775835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23912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603003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603003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603003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603003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671962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374703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05107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05107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05107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05107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120039" y="3374990"/>
            <a:ext cx="81980" cy="221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822779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9915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49915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49915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49915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568114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270855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947231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947231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947231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947231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8016191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718931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839530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839530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839530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839530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8464267" y="3374990"/>
            <a:ext cx="81980" cy="221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8167007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603007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603007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051082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051082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49915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49915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947235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947235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395311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8395311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671982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120058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568134" y="2502944"/>
            <a:ext cx="81980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8016210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8464287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3262657" y="2999983"/>
            <a:ext cx="185375" cy="819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/>
          <p:nvPr/>
        </p:nvSpPr>
        <p:spPr>
          <a:xfrm>
            <a:off x="3913249" y="886474"/>
            <a:ext cx="1567180" cy="279400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464228" y="905786"/>
            <a:ext cx="3305810" cy="948055"/>
          </a:xfrm>
          <a:custGeom>
            <a:avLst/>
            <a:gdLst/>
            <a:ahLst/>
            <a:cxnLst/>
            <a:rect l="l" t="t" r="r" b="b"/>
            <a:pathLst>
              <a:path w="3305810" h="948055">
                <a:moveTo>
                  <a:pt x="0" y="947700"/>
                </a:moveTo>
                <a:lnTo>
                  <a:pt x="330562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751658" y="866014"/>
            <a:ext cx="110824" cy="795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912304" y="1028510"/>
            <a:ext cx="2760980" cy="825500"/>
          </a:xfrm>
          <a:custGeom>
            <a:avLst/>
            <a:gdLst/>
            <a:ahLst/>
            <a:cxnLst/>
            <a:rect l="l" t="t" r="r" b="b"/>
            <a:pathLst>
              <a:path w="2760979" h="825500">
                <a:moveTo>
                  <a:pt x="0" y="824975"/>
                </a:moveTo>
                <a:lnTo>
                  <a:pt x="276088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3654655" y="988837"/>
            <a:ext cx="110890" cy="793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360406" y="1061329"/>
            <a:ext cx="2444115" cy="792480"/>
          </a:xfrm>
          <a:custGeom>
            <a:avLst/>
            <a:gdLst/>
            <a:ahLst/>
            <a:cxnLst/>
            <a:rect l="l" t="t" r="r" b="b"/>
            <a:pathLst>
              <a:path w="2444115" h="792480">
                <a:moveTo>
                  <a:pt x="0" y="792157"/>
                </a:moveTo>
                <a:lnTo>
                  <a:pt x="244396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3785149" y="1021872"/>
            <a:ext cx="110990" cy="7891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808483" y="1145292"/>
            <a:ext cx="1879600" cy="708660"/>
          </a:xfrm>
          <a:custGeom>
            <a:avLst/>
            <a:gdLst/>
            <a:ahLst/>
            <a:cxnLst/>
            <a:rect l="l" t="t" r="r" b="b"/>
            <a:pathLst>
              <a:path w="1879600" h="708660">
                <a:moveTo>
                  <a:pt x="0" y="708194"/>
                </a:moveTo>
                <a:lnTo>
                  <a:pt x="187934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667204" y="1105282"/>
            <a:ext cx="111043" cy="789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256559" y="1201869"/>
            <a:ext cx="1398270" cy="652145"/>
          </a:xfrm>
          <a:custGeom>
            <a:avLst/>
            <a:gdLst/>
            <a:ahLst/>
            <a:cxnLst/>
            <a:rect l="l" t="t" r="r" b="b"/>
            <a:pathLst>
              <a:path w="1398270" h="652144">
                <a:moveTo>
                  <a:pt x="0" y="651617"/>
                </a:moveTo>
                <a:lnTo>
                  <a:pt x="13981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3631941" y="1155825"/>
            <a:ext cx="110700" cy="840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2704636" y="1236205"/>
            <a:ext cx="1040765" cy="617855"/>
          </a:xfrm>
          <a:custGeom>
            <a:avLst/>
            <a:gdLst/>
            <a:ahLst/>
            <a:cxnLst/>
            <a:rect l="l" t="t" r="r" b="b"/>
            <a:pathLst>
              <a:path w="1040764" h="617855">
                <a:moveTo>
                  <a:pt x="0" y="617281"/>
                </a:moveTo>
                <a:lnTo>
                  <a:pt x="104049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719553" y="1182571"/>
            <a:ext cx="109455" cy="902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152711" y="1262491"/>
            <a:ext cx="723900" cy="591185"/>
          </a:xfrm>
          <a:custGeom>
            <a:avLst/>
            <a:gdLst/>
            <a:ahLst/>
            <a:cxnLst/>
            <a:rect l="l" t="t" r="r" b="b"/>
            <a:pathLst>
              <a:path w="723900" h="591185">
                <a:moveTo>
                  <a:pt x="0" y="590995"/>
                </a:moveTo>
                <a:lnTo>
                  <a:pt x="723575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3846857" y="1198278"/>
            <a:ext cx="105909" cy="981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3576403" y="1288967"/>
            <a:ext cx="484505" cy="564515"/>
          </a:xfrm>
          <a:custGeom>
            <a:avLst/>
            <a:gdLst/>
            <a:ahLst/>
            <a:cxnLst/>
            <a:rect l="l" t="t" r="r" b="b"/>
            <a:pathLst>
              <a:path w="484504" h="564514">
                <a:moveTo>
                  <a:pt x="0" y="564519"/>
                </a:moveTo>
                <a:lnTo>
                  <a:pt x="48391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026899" y="1213805"/>
            <a:ext cx="99203" cy="1051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024479" y="1316892"/>
            <a:ext cx="266065" cy="537210"/>
          </a:xfrm>
          <a:custGeom>
            <a:avLst/>
            <a:gdLst/>
            <a:ahLst/>
            <a:cxnLst/>
            <a:rect l="l" t="t" r="r" b="b"/>
            <a:pathLst>
              <a:path w="266064" h="537210">
                <a:moveTo>
                  <a:pt x="0" y="536594"/>
                </a:moveTo>
                <a:lnTo>
                  <a:pt x="26602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252793" y="1229913"/>
            <a:ext cx="85641" cy="1104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472582" y="1279276"/>
            <a:ext cx="73025" cy="574675"/>
          </a:xfrm>
          <a:custGeom>
            <a:avLst/>
            <a:gdLst/>
            <a:ahLst/>
            <a:cxnLst/>
            <a:rect l="l" t="t" r="r" b="b"/>
            <a:pathLst>
              <a:path w="73025" h="574675">
                <a:moveTo>
                  <a:pt x="0" y="574210"/>
                </a:moveTo>
                <a:lnTo>
                  <a:pt x="7290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504745" y="1183989"/>
            <a:ext cx="81479" cy="1087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843029" y="1303365"/>
            <a:ext cx="78105" cy="550545"/>
          </a:xfrm>
          <a:custGeom>
            <a:avLst/>
            <a:gdLst/>
            <a:ahLst/>
            <a:cxnLst/>
            <a:rect l="l" t="t" r="r" b="b"/>
            <a:pathLst>
              <a:path w="78104" h="550544">
                <a:moveTo>
                  <a:pt x="77628" y="55012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802347" y="1208237"/>
            <a:ext cx="81363" cy="10904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116166" y="1282419"/>
            <a:ext cx="252729" cy="571500"/>
          </a:xfrm>
          <a:custGeom>
            <a:avLst/>
            <a:gdLst/>
            <a:ahLst/>
            <a:cxnLst/>
            <a:rect l="l" t="t" r="r" b="b"/>
            <a:pathLst>
              <a:path w="252729" h="571500">
                <a:moveTo>
                  <a:pt x="252567" y="571067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071673" y="1193831"/>
            <a:ext cx="82794" cy="11084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358919" y="1267926"/>
            <a:ext cx="458470" cy="586105"/>
          </a:xfrm>
          <a:custGeom>
            <a:avLst/>
            <a:gdLst/>
            <a:ahLst/>
            <a:cxnLst/>
            <a:rect l="l" t="t" r="r" b="b"/>
            <a:pathLst>
              <a:path w="458470" h="586105">
                <a:moveTo>
                  <a:pt x="457891" y="585560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296141" y="1190300"/>
            <a:ext cx="97090" cy="10653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501442" y="1282912"/>
            <a:ext cx="763905" cy="570865"/>
          </a:xfrm>
          <a:custGeom>
            <a:avLst/>
            <a:gdLst/>
            <a:ahLst/>
            <a:cxnLst/>
            <a:rect l="l" t="t" r="r" b="b"/>
            <a:pathLst>
              <a:path w="763904" h="570864">
                <a:moveTo>
                  <a:pt x="763444" y="5705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422669" y="1221633"/>
            <a:ext cx="107134" cy="960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594491" y="1222077"/>
            <a:ext cx="1118870" cy="631825"/>
          </a:xfrm>
          <a:custGeom>
            <a:avLst/>
            <a:gdLst/>
            <a:ahLst/>
            <a:cxnLst/>
            <a:rect l="l" t="t" r="r" b="b"/>
            <a:pathLst>
              <a:path w="1118870" h="631825">
                <a:moveTo>
                  <a:pt x="1118465" y="63140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509683" y="1170052"/>
            <a:ext cx="109801" cy="8895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5582386" y="1076558"/>
            <a:ext cx="1579245" cy="777240"/>
          </a:xfrm>
          <a:custGeom>
            <a:avLst/>
            <a:gdLst/>
            <a:ahLst/>
            <a:cxnLst/>
            <a:rect l="l" t="t" r="r" b="b"/>
            <a:pathLst>
              <a:path w="1579245" h="777239">
                <a:moveTo>
                  <a:pt x="1578646" y="77692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495295" y="1028859"/>
            <a:ext cx="110510" cy="8545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5635399" y="958107"/>
            <a:ext cx="1974214" cy="895985"/>
          </a:xfrm>
          <a:custGeom>
            <a:avLst/>
            <a:gdLst/>
            <a:ahLst/>
            <a:cxnLst/>
            <a:rect l="l" t="t" r="r" b="b"/>
            <a:pathLst>
              <a:path w="1974215" h="895985">
                <a:moveTo>
                  <a:pt x="1973710" y="895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547145" y="912867"/>
            <a:ext cx="110777" cy="8342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613248" y="891838"/>
            <a:ext cx="2444115" cy="962025"/>
          </a:xfrm>
          <a:custGeom>
            <a:avLst/>
            <a:gdLst/>
            <a:ahLst/>
            <a:cxnLst/>
            <a:rect l="l" t="t" r="r" b="b"/>
            <a:pathLst>
              <a:path w="2444115" h="962025">
                <a:moveTo>
                  <a:pt x="2443937" y="9616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523276" y="850659"/>
            <a:ext cx="111018" cy="7998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662736" y="816267"/>
            <a:ext cx="2842895" cy="1037590"/>
          </a:xfrm>
          <a:custGeom>
            <a:avLst/>
            <a:gdLst/>
            <a:ahLst/>
            <a:cxnLst/>
            <a:rect l="l" t="t" r="r" b="b"/>
            <a:pathLst>
              <a:path w="2842895" h="1037589">
                <a:moveTo>
                  <a:pt x="2842524" y="103721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571998" y="777108"/>
            <a:ext cx="111048" cy="7824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46099" y="4347350"/>
            <a:ext cx="8053705" cy="0"/>
          </a:xfrm>
          <a:custGeom>
            <a:avLst/>
            <a:gdLst/>
            <a:ahLst/>
            <a:cxnLst/>
            <a:rect l="l" t="t" r="r" b="b"/>
            <a:pathLst>
              <a:path w="8053705">
                <a:moveTo>
                  <a:pt x="0" y="0"/>
                </a:moveTo>
                <a:lnTo>
                  <a:pt x="805319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8380249" y="4265369"/>
            <a:ext cx="211001" cy="16396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74699" y="4524025"/>
            <a:ext cx="8053705" cy="0"/>
          </a:xfrm>
          <a:custGeom>
            <a:avLst/>
            <a:gdLst/>
            <a:ahLst/>
            <a:cxnLst/>
            <a:rect l="l" t="t" r="r" b="b"/>
            <a:pathLst>
              <a:path w="8053705">
                <a:moveTo>
                  <a:pt x="0" y="0"/>
                </a:moveTo>
                <a:lnTo>
                  <a:pt x="8053199" y="0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82748" y="4442044"/>
            <a:ext cx="211001" cy="16396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 txBox="1"/>
          <p:nvPr/>
        </p:nvSpPr>
        <p:spPr>
          <a:xfrm>
            <a:off x="5945625" y="128895"/>
            <a:ext cx="2765425" cy="6235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300" spc="-5" dirty="0">
                <a:latin typeface="Arial"/>
                <a:cs typeface="Arial"/>
              </a:rPr>
              <a:t>Forward through entire </a:t>
            </a:r>
            <a:r>
              <a:rPr sz="1300" dirty="0">
                <a:latin typeface="Arial"/>
                <a:cs typeface="Arial"/>
              </a:rPr>
              <a:t>sequence </a:t>
            </a:r>
            <a:r>
              <a:rPr sz="1300" spc="-5" dirty="0">
                <a:latin typeface="Arial"/>
                <a:cs typeface="Arial"/>
              </a:rPr>
              <a:t>to  </a:t>
            </a:r>
            <a:r>
              <a:rPr sz="1300" dirty="0">
                <a:latin typeface="Arial"/>
                <a:cs typeface="Arial"/>
              </a:rPr>
              <a:t>compute </a:t>
            </a:r>
            <a:r>
              <a:rPr sz="1300" spc="-5" dirty="0">
                <a:latin typeface="Arial"/>
                <a:cs typeface="Arial"/>
              </a:rPr>
              <a:t>loss, then backward through  entire </a:t>
            </a:r>
            <a:r>
              <a:rPr sz="1300" dirty="0">
                <a:latin typeface="Arial"/>
                <a:cs typeface="Arial"/>
              </a:rPr>
              <a:t>sequence </a:t>
            </a:r>
            <a:r>
              <a:rPr sz="1300" spc="-5" dirty="0">
                <a:latin typeface="Arial"/>
                <a:cs typeface="Arial"/>
              </a:rPr>
              <a:t>to </a:t>
            </a:r>
            <a:r>
              <a:rPr sz="1300" dirty="0">
                <a:latin typeface="Arial"/>
                <a:cs typeface="Arial"/>
              </a:rPr>
              <a:t>compute</a:t>
            </a:r>
            <a:r>
              <a:rPr sz="1300" spc="-7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gradient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18" name="object 2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219" name="object 2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220" name="object 220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1" name="object 2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50" y="276488"/>
            <a:ext cx="6551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Arial"/>
                <a:cs typeface="Arial"/>
              </a:rPr>
              <a:t>Truncated </a:t>
            </a:r>
            <a:r>
              <a:rPr sz="2800" spc="-10" dirty="0"/>
              <a:t>Backpropagation </a:t>
            </a:r>
            <a:r>
              <a:rPr sz="2800" spc="-5" dirty="0"/>
              <a:t>through</a:t>
            </a:r>
            <a:r>
              <a:rPr sz="2800" spc="-35" dirty="0"/>
              <a:t> </a:t>
            </a:r>
            <a:r>
              <a:rPr sz="2800" spc="-5" dirty="0"/>
              <a:t>time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4274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4274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4274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274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234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2350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2350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2350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2350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1310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4174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0453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0453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0453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50453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19412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22153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9852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9852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9852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9852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67489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70229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4660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4660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4660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4660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15564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18305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94681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94681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94681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94681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63641" y="3374990"/>
            <a:ext cx="81980" cy="22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66381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4275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4275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4275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4275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11717" y="3374990"/>
            <a:ext cx="81980" cy="22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814457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4278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4278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2354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2354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50457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50457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98533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98533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4660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4660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94686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94686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42761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42761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23254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71330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19432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67508" y="2502944"/>
            <a:ext cx="81980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15584" y="2502944"/>
            <a:ext cx="81980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63661" y="2502944"/>
            <a:ext cx="81980" cy="222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11737" y="2502944"/>
            <a:ext cx="81980" cy="222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293625" y="825674"/>
            <a:ext cx="1567180" cy="279400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988504" y="1283266"/>
            <a:ext cx="240029" cy="570230"/>
          </a:xfrm>
          <a:custGeom>
            <a:avLst/>
            <a:gdLst/>
            <a:ahLst/>
            <a:cxnLst/>
            <a:rect l="l" t="t" r="r" b="b"/>
            <a:pathLst>
              <a:path w="240030" h="570230">
                <a:moveTo>
                  <a:pt x="0" y="570220"/>
                </a:moveTo>
                <a:lnTo>
                  <a:pt x="23953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89502" y="1194037"/>
            <a:ext cx="81541" cy="110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36606" y="1279659"/>
            <a:ext cx="55880" cy="574040"/>
          </a:xfrm>
          <a:custGeom>
            <a:avLst/>
            <a:gdLst/>
            <a:ahLst/>
            <a:cxnLst/>
            <a:rect l="l" t="t" r="r" b="b"/>
            <a:pathLst>
              <a:path w="55880" h="574039">
                <a:moveTo>
                  <a:pt x="0" y="573827"/>
                </a:moveTo>
                <a:lnTo>
                  <a:pt x="5532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51091" y="1184082"/>
            <a:ext cx="81690" cy="1081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884683" y="1328522"/>
            <a:ext cx="36195" cy="525145"/>
          </a:xfrm>
          <a:custGeom>
            <a:avLst/>
            <a:gdLst/>
            <a:ahLst/>
            <a:cxnLst/>
            <a:rect l="l" t="t" r="r" b="b"/>
            <a:pathLst>
              <a:path w="36194" h="525144">
                <a:moveTo>
                  <a:pt x="17868" y="-9524"/>
                </a:moveTo>
                <a:lnTo>
                  <a:pt x="17868" y="534489"/>
                </a:lnTo>
              </a:path>
            </a:pathLst>
          </a:custGeom>
          <a:ln w="54786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879502" y="1232746"/>
            <a:ext cx="81835" cy="1074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78683" y="1279682"/>
            <a:ext cx="54610" cy="574040"/>
          </a:xfrm>
          <a:custGeom>
            <a:avLst/>
            <a:gdLst/>
            <a:ahLst/>
            <a:cxnLst/>
            <a:rect l="l" t="t" r="r" b="b"/>
            <a:pathLst>
              <a:path w="54610" h="574039">
                <a:moveTo>
                  <a:pt x="54075" y="57380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37831" y="1184088"/>
            <a:ext cx="81703" cy="1080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544251" y="1307077"/>
            <a:ext cx="236854" cy="546735"/>
          </a:xfrm>
          <a:custGeom>
            <a:avLst/>
            <a:gdLst/>
            <a:ahLst/>
            <a:cxnLst/>
            <a:rect l="l" t="t" r="r" b="b"/>
            <a:pathLst>
              <a:path w="236855" h="546735">
                <a:moveTo>
                  <a:pt x="236584" y="54640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500376" y="1218218"/>
            <a:ext cx="82274" cy="1108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810176" y="1293712"/>
            <a:ext cx="419100" cy="560070"/>
          </a:xfrm>
          <a:custGeom>
            <a:avLst/>
            <a:gdLst/>
            <a:ahLst/>
            <a:cxnLst/>
            <a:rect l="l" t="t" r="r" b="b"/>
            <a:pathLst>
              <a:path w="419100" h="560069">
                <a:moveTo>
                  <a:pt x="418734" y="559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748868" y="1214962"/>
            <a:ext cx="96029" cy="1071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46099" y="4347350"/>
            <a:ext cx="2673985" cy="0"/>
          </a:xfrm>
          <a:custGeom>
            <a:avLst/>
            <a:gdLst/>
            <a:ahLst/>
            <a:cxnLst/>
            <a:rect l="l" t="t" r="r" b="b"/>
            <a:pathLst>
              <a:path w="2673985">
                <a:moveTo>
                  <a:pt x="0" y="0"/>
                </a:moveTo>
                <a:lnTo>
                  <a:pt x="267359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00649" y="4265369"/>
            <a:ext cx="211001" cy="1639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4699" y="4524025"/>
            <a:ext cx="2649855" cy="0"/>
          </a:xfrm>
          <a:custGeom>
            <a:avLst/>
            <a:gdLst/>
            <a:ahLst/>
            <a:cxnLst/>
            <a:rect l="l" t="t" r="r" b="b"/>
            <a:pathLst>
              <a:path w="2649855">
                <a:moveTo>
                  <a:pt x="0" y="0"/>
                </a:moveTo>
                <a:lnTo>
                  <a:pt x="2649299" y="0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2748" y="4442044"/>
            <a:ext cx="211001" cy="16396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4380374" y="1352855"/>
            <a:ext cx="275336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Run forward and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backward  through </a:t>
            </a:r>
            <a:r>
              <a:rPr sz="1800" dirty="0">
                <a:latin typeface="Arial"/>
                <a:cs typeface="Arial"/>
              </a:rPr>
              <a:t>chunks </a:t>
            </a:r>
            <a:r>
              <a:rPr sz="1800" spc="-5" dirty="0">
                <a:latin typeface="Arial"/>
                <a:cs typeface="Arial"/>
              </a:rPr>
              <a:t>of the  </a:t>
            </a:r>
            <a:r>
              <a:rPr sz="1800" dirty="0">
                <a:latin typeface="Arial"/>
                <a:cs typeface="Arial"/>
              </a:rPr>
              <a:t>sequence </a:t>
            </a:r>
            <a:r>
              <a:rPr sz="1800" spc="-5" dirty="0">
                <a:latin typeface="Arial"/>
                <a:cs typeface="Arial"/>
              </a:rPr>
              <a:t>instead of whole  </a:t>
            </a:r>
            <a:r>
              <a:rPr sz="1800" dirty="0">
                <a:latin typeface="Arial"/>
                <a:cs typeface="Arial"/>
              </a:rPr>
              <a:t>sequence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64228" y="1106579"/>
            <a:ext cx="645795" cy="747395"/>
          </a:xfrm>
          <a:custGeom>
            <a:avLst/>
            <a:gdLst/>
            <a:ahLst/>
            <a:cxnLst/>
            <a:rect l="l" t="t" r="r" b="b"/>
            <a:pathLst>
              <a:path w="645794" h="747394">
                <a:moveTo>
                  <a:pt x="0" y="746907"/>
                </a:moveTo>
                <a:lnTo>
                  <a:pt x="645276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76169" y="1031635"/>
            <a:ext cx="99377" cy="10503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87" name="object 8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89" name="object 8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50" y="276488"/>
            <a:ext cx="6551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Arial"/>
                <a:cs typeface="Arial"/>
              </a:rPr>
              <a:t>Truncated </a:t>
            </a:r>
            <a:r>
              <a:rPr sz="2800" spc="-10" dirty="0"/>
              <a:t>Backpropagation </a:t>
            </a:r>
            <a:r>
              <a:rPr sz="2800" spc="-5" dirty="0"/>
              <a:t>through</a:t>
            </a:r>
            <a:r>
              <a:rPr sz="2800" spc="-35" dirty="0"/>
              <a:t> </a:t>
            </a:r>
            <a:r>
              <a:rPr sz="2800" spc="-5" dirty="0"/>
              <a:t>time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4274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4274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4274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274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234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2350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2350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2350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2350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1310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4174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0453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0453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0453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50453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19412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22153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9852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9852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9852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9852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67489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70229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4660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4660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4660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4660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15564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18305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94681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94681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94681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94681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63641" y="3374990"/>
            <a:ext cx="81980" cy="22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66381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4275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4275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4275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4275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11717" y="3374990"/>
            <a:ext cx="81980" cy="22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814457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4278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4278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2354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2354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50457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50457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98533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98533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4660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4660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94686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94686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42761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42761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23254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71330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19432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67508" y="2502944"/>
            <a:ext cx="81980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15584" y="2502944"/>
            <a:ext cx="81980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63661" y="2502944"/>
            <a:ext cx="81980" cy="222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11737" y="2502944"/>
            <a:ext cx="81980" cy="222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884424" y="825674"/>
            <a:ext cx="1567180" cy="279400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579304" y="1283266"/>
            <a:ext cx="240029" cy="570230"/>
          </a:xfrm>
          <a:custGeom>
            <a:avLst/>
            <a:gdLst/>
            <a:ahLst/>
            <a:cxnLst/>
            <a:rect l="l" t="t" r="r" b="b"/>
            <a:pathLst>
              <a:path w="240029" h="570230">
                <a:moveTo>
                  <a:pt x="0" y="570220"/>
                </a:moveTo>
                <a:lnTo>
                  <a:pt x="23953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780302" y="1194037"/>
            <a:ext cx="81541" cy="110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027406" y="1279659"/>
            <a:ext cx="55880" cy="574040"/>
          </a:xfrm>
          <a:custGeom>
            <a:avLst/>
            <a:gdLst/>
            <a:ahLst/>
            <a:cxnLst/>
            <a:rect l="l" t="t" r="r" b="b"/>
            <a:pathLst>
              <a:path w="55879" h="574039">
                <a:moveTo>
                  <a:pt x="0" y="573827"/>
                </a:moveTo>
                <a:lnTo>
                  <a:pt x="5532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041891" y="1184082"/>
            <a:ext cx="81690" cy="1081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493351" y="1318997"/>
            <a:ext cx="0" cy="534670"/>
          </a:xfrm>
          <a:custGeom>
            <a:avLst/>
            <a:gdLst/>
            <a:ahLst/>
            <a:cxnLst/>
            <a:rect l="l" t="t" r="r" b="b"/>
            <a:pathLst>
              <a:path h="534669">
                <a:moveTo>
                  <a:pt x="0" y="0"/>
                </a:moveTo>
                <a:lnTo>
                  <a:pt x="0" y="534489"/>
                </a:lnTo>
              </a:path>
            </a:pathLst>
          </a:custGeom>
          <a:ln w="54786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470302" y="1232746"/>
            <a:ext cx="81835" cy="1074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69483" y="1279682"/>
            <a:ext cx="54610" cy="574040"/>
          </a:xfrm>
          <a:custGeom>
            <a:avLst/>
            <a:gdLst/>
            <a:ahLst/>
            <a:cxnLst/>
            <a:rect l="l" t="t" r="r" b="b"/>
            <a:pathLst>
              <a:path w="54610" h="574039">
                <a:moveTo>
                  <a:pt x="54075" y="57380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828632" y="1184088"/>
            <a:ext cx="81702" cy="1080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135051" y="1307077"/>
            <a:ext cx="236854" cy="546735"/>
          </a:xfrm>
          <a:custGeom>
            <a:avLst/>
            <a:gdLst/>
            <a:ahLst/>
            <a:cxnLst/>
            <a:rect l="l" t="t" r="r" b="b"/>
            <a:pathLst>
              <a:path w="236854" h="546735">
                <a:moveTo>
                  <a:pt x="236584" y="54640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91176" y="1218218"/>
            <a:ext cx="82274" cy="1108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00976" y="1293712"/>
            <a:ext cx="419100" cy="560070"/>
          </a:xfrm>
          <a:custGeom>
            <a:avLst/>
            <a:gdLst/>
            <a:ahLst/>
            <a:cxnLst/>
            <a:rect l="l" t="t" r="r" b="b"/>
            <a:pathLst>
              <a:path w="419100" h="560069">
                <a:moveTo>
                  <a:pt x="418734" y="559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339668" y="1214962"/>
            <a:ext cx="96029" cy="1071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46099" y="4347350"/>
            <a:ext cx="2673985" cy="0"/>
          </a:xfrm>
          <a:custGeom>
            <a:avLst/>
            <a:gdLst/>
            <a:ahLst/>
            <a:cxnLst/>
            <a:rect l="l" t="t" r="r" b="b"/>
            <a:pathLst>
              <a:path w="2673985">
                <a:moveTo>
                  <a:pt x="0" y="0"/>
                </a:moveTo>
                <a:lnTo>
                  <a:pt x="267359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00649" y="4265369"/>
            <a:ext cx="211001" cy="1639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394099" y="4524025"/>
            <a:ext cx="2649855" cy="0"/>
          </a:xfrm>
          <a:custGeom>
            <a:avLst/>
            <a:gdLst/>
            <a:ahLst/>
            <a:cxnLst/>
            <a:rect l="l" t="t" r="r" b="b"/>
            <a:pathLst>
              <a:path w="2649854">
                <a:moveTo>
                  <a:pt x="0" y="0"/>
                </a:moveTo>
                <a:lnTo>
                  <a:pt x="2649299" y="0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202148" y="4442044"/>
            <a:ext cx="211001" cy="16396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6440575" y="1576656"/>
            <a:ext cx="240030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Carry hidden </a:t>
            </a:r>
            <a:r>
              <a:rPr sz="1800" dirty="0">
                <a:latin typeface="Arial"/>
                <a:cs typeface="Arial"/>
              </a:rPr>
              <a:t>states  </a:t>
            </a:r>
            <a:r>
              <a:rPr sz="1800" spc="-5" dirty="0">
                <a:latin typeface="Arial"/>
                <a:cs typeface="Arial"/>
              </a:rPr>
              <a:t>forward in time </a:t>
            </a:r>
            <a:r>
              <a:rPr sz="1800" spc="-20" dirty="0">
                <a:latin typeface="Arial"/>
                <a:cs typeface="Arial"/>
              </a:rPr>
              <a:t>forever,  </a:t>
            </a:r>
            <a:r>
              <a:rPr sz="1800" spc="-5" dirty="0">
                <a:latin typeface="Arial"/>
                <a:cs typeface="Arial"/>
              </a:rPr>
              <a:t>but only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backpropagate  for </a:t>
            </a:r>
            <a:r>
              <a:rPr sz="1800" dirty="0">
                <a:latin typeface="Arial"/>
                <a:cs typeface="Arial"/>
              </a:rPr>
              <a:t>some smaller  </a:t>
            </a:r>
            <a:r>
              <a:rPr sz="1800" spc="-5" dirty="0">
                <a:latin typeface="Arial"/>
                <a:cs typeface="Arial"/>
              </a:rPr>
              <a:t>number 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steps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46644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46644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46644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46644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535409" y="3374990"/>
            <a:ext cx="81981" cy="22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91452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91452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91452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1452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983485" y="3374990"/>
            <a:ext cx="81981" cy="22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686349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36262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6262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36262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36262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431587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34327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810704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810704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810704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810704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879664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82404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258780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258780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258780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258780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327739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030480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70685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70685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0685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70685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775816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478557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926632" y="2999983"/>
            <a:ext cx="209975" cy="819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466453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466453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91452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91452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362632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362632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810708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10708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258784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258784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706860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706860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535429" y="2502944"/>
            <a:ext cx="81980" cy="222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983504" y="2502944"/>
            <a:ext cx="81981" cy="222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431607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879683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327759" y="2502944"/>
            <a:ext cx="81980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775835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262657" y="2999983"/>
            <a:ext cx="185375" cy="819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364350" y="4347350"/>
            <a:ext cx="2485390" cy="0"/>
          </a:xfrm>
          <a:custGeom>
            <a:avLst/>
            <a:gdLst/>
            <a:ahLst/>
            <a:cxnLst/>
            <a:rect l="l" t="t" r="r" b="b"/>
            <a:pathLst>
              <a:path w="2485390">
                <a:moveTo>
                  <a:pt x="0" y="0"/>
                </a:moveTo>
                <a:lnTo>
                  <a:pt x="248489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830199" y="4265369"/>
            <a:ext cx="211001" cy="1639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369800" y="1700074"/>
            <a:ext cx="2635250" cy="2574925"/>
          </a:xfrm>
          <a:custGeom>
            <a:avLst/>
            <a:gdLst/>
            <a:ahLst/>
            <a:cxnLst/>
            <a:rect l="l" t="t" r="r" b="b"/>
            <a:pathLst>
              <a:path w="2635250" h="2574925">
                <a:moveTo>
                  <a:pt x="0" y="0"/>
                </a:moveTo>
                <a:lnTo>
                  <a:pt x="2635199" y="0"/>
                </a:lnTo>
                <a:lnTo>
                  <a:pt x="2635199" y="2574299"/>
                </a:lnTo>
                <a:lnTo>
                  <a:pt x="0" y="25742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2" name="object 1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143" name="object 14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144" name="object 144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5" name="object 1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950" y="276488"/>
            <a:ext cx="6551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Arial"/>
                <a:cs typeface="Arial"/>
              </a:rPr>
              <a:t>Truncated </a:t>
            </a:r>
            <a:r>
              <a:rPr sz="2800" spc="-10" dirty="0">
                <a:latin typeface="Arial"/>
                <a:cs typeface="Arial"/>
              </a:rPr>
              <a:t>Backpropagation </a:t>
            </a:r>
            <a:r>
              <a:rPr sz="2800" spc="-5" dirty="0">
                <a:latin typeface="Arial"/>
                <a:cs typeface="Arial"/>
              </a:rPr>
              <a:t>through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time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4274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4274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4274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274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234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2350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2350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2350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2350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1310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4174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0453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0453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0453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50453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19412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22153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9852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9852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9852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9852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67489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70229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4660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4660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4660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4660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15564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18305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94681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94681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94681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94681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63641" y="3374990"/>
            <a:ext cx="81980" cy="22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66381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4275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4275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4275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4275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11717" y="3374990"/>
            <a:ext cx="81980" cy="22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814457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4278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4278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2354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2354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50457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50457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98533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98533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4660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4660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94686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94686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42761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42761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23254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71330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19432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67508" y="2502944"/>
            <a:ext cx="81980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15584" y="2502944"/>
            <a:ext cx="81980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63661" y="2502944"/>
            <a:ext cx="81980" cy="222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11737" y="2502944"/>
            <a:ext cx="81980" cy="222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6551424" y="825674"/>
            <a:ext cx="1567180" cy="279400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400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246304" y="1283266"/>
            <a:ext cx="240029" cy="570230"/>
          </a:xfrm>
          <a:custGeom>
            <a:avLst/>
            <a:gdLst/>
            <a:ahLst/>
            <a:cxnLst/>
            <a:rect l="l" t="t" r="r" b="b"/>
            <a:pathLst>
              <a:path w="240029" h="570230">
                <a:moveTo>
                  <a:pt x="0" y="570220"/>
                </a:moveTo>
                <a:lnTo>
                  <a:pt x="23953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47302" y="1194037"/>
            <a:ext cx="81541" cy="110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94406" y="1279659"/>
            <a:ext cx="55880" cy="574040"/>
          </a:xfrm>
          <a:custGeom>
            <a:avLst/>
            <a:gdLst/>
            <a:ahLst/>
            <a:cxnLst/>
            <a:rect l="l" t="t" r="r" b="b"/>
            <a:pathLst>
              <a:path w="55879" h="574039">
                <a:moveTo>
                  <a:pt x="0" y="573827"/>
                </a:moveTo>
                <a:lnTo>
                  <a:pt x="5532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708891" y="1184082"/>
            <a:ext cx="81690" cy="1081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160351" y="1318997"/>
            <a:ext cx="0" cy="534670"/>
          </a:xfrm>
          <a:custGeom>
            <a:avLst/>
            <a:gdLst/>
            <a:ahLst/>
            <a:cxnLst/>
            <a:rect l="l" t="t" r="r" b="b"/>
            <a:pathLst>
              <a:path h="534669">
                <a:moveTo>
                  <a:pt x="0" y="0"/>
                </a:moveTo>
                <a:lnTo>
                  <a:pt x="0" y="534489"/>
                </a:lnTo>
              </a:path>
            </a:pathLst>
          </a:custGeom>
          <a:ln w="54786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37301" y="1232746"/>
            <a:ext cx="81835" cy="1074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536483" y="1279682"/>
            <a:ext cx="54610" cy="574040"/>
          </a:xfrm>
          <a:custGeom>
            <a:avLst/>
            <a:gdLst/>
            <a:ahLst/>
            <a:cxnLst/>
            <a:rect l="l" t="t" r="r" b="b"/>
            <a:pathLst>
              <a:path w="54609" h="574039">
                <a:moveTo>
                  <a:pt x="54075" y="57380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495631" y="1184088"/>
            <a:ext cx="81702" cy="1080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802051" y="1307077"/>
            <a:ext cx="236854" cy="546735"/>
          </a:xfrm>
          <a:custGeom>
            <a:avLst/>
            <a:gdLst/>
            <a:ahLst/>
            <a:cxnLst/>
            <a:rect l="l" t="t" r="r" b="b"/>
            <a:pathLst>
              <a:path w="236854" h="546735">
                <a:moveTo>
                  <a:pt x="236584" y="54640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758176" y="1218218"/>
            <a:ext cx="82274" cy="1108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067977" y="1293712"/>
            <a:ext cx="419100" cy="560070"/>
          </a:xfrm>
          <a:custGeom>
            <a:avLst/>
            <a:gdLst/>
            <a:ahLst/>
            <a:cxnLst/>
            <a:rect l="l" t="t" r="r" b="b"/>
            <a:pathLst>
              <a:path w="419100" h="560069">
                <a:moveTo>
                  <a:pt x="418734" y="559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006667" y="1214962"/>
            <a:ext cx="96030" cy="1071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46099" y="4347350"/>
            <a:ext cx="2673985" cy="0"/>
          </a:xfrm>
          <a:custGeom>
            <a:avLst/>
            <a:gdLst/>
            <a:ahLst/>
            <a:cxnLst/>
            <a:rect l="l" t="t" r="r" b="b"/>
            <a:pathLst>
              <a:path w="2673985">
                <a:moveTo>
                  <a:pt x="0" y="0"/>
                </a:moveTo>
                <a:lnTo>
                  <a:pt x="267359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00649" y="4265369"/>
            <a:ext cx="211001" cy="1639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46644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46644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46644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46644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535409" y="3374990"/>
            <a:ext cx="81981" cy="22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91452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91452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91452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91452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983485" y="3374990"/>
            <a:ext cx="81981" cy="22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686349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36262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36262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36262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36262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431587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134327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810704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810704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10704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810704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879664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582404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258780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258780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258780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258780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327739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030480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0685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0685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0685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70685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775816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478557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26632" y="2999983"/>
            <a:ext cx="209975" cy="819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466453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466453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91452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91452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362632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362632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810708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810708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258784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258784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706860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706860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535429" y="2502944"/>
            <a:ext cx="81980" cy="222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983504" y="2502944"/>
            <a:ext cx="81981" cy="222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431607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879683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327759" y="2502944"/>
            <a:ext cx="81980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775835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262657" y="2999983"/>
            <a:ext cx="185375" cy="819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364350" y="4347350"/>
            <a:ext cx="2339340" cy="0"/>
          </a:xfrm>
          <a:custGeom>
            <a:avLst/>
            <a:gdLst/>
            <a:ahLst/>
            <a:cxnLst/>
            <a:rect l="l" t="t" r="r" b="b"/>
            <a:pathLst>
              <a:path w="2339340">
                <a:moveTo>
                  <a:pt x="0" y="0"/>
                </a:moveTo>
                <a:lnTo>
                  <a:pt x="233909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684399" y="4265369"/>
            <a:ext cx="211001" cy="1639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154932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154932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154932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154932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223892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926632" y="2999983"/>
            <a:ext cx="209975" cy="819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154936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154936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223912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603003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603003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603003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603003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671962" y="3374990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374703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05107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51079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5107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51079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20039" y="3374990"/>
            <a:ext cx="81980" cy="2219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822779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49915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499155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49915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499155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568114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270855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947231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947231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947231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947231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016191" y="3374990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718931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839530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8395307" y="35969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839530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8395307" y="27252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8464267" y="3374990"/>
            <a:ext cx="81980" cy="2219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8167007" y="29999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603007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603007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051082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051082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49915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499159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947235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947235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8395311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8395311" y="185348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671982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120058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568134" y="2502944"/>
            <a:ext cx="81980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8016210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8464287" y="25029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061099" y="4524025"/>
            <a:ext cx="2649855" cy="0"/>
          </a:xfrm>
          <a:custGeom>
            <a:avLst/>
            <a:gdLst/>
            <a:ahLst/>
            <a:cxnLst/>
            <a:rect l="l" t="t" r="r" b="b"/>
            <a:pathLst>
              <a:path w="2649854">
                <a:moveTo>
                  <a:pt x="0" y="0"/>
                </a:moveTo>
                <a:lnTo>
                  <a:pt x="2649299" y="0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869148" y="4442044"/>
            <a:ext cx="211001" cy="16396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031350" y="4347350"/>
            <a:ext cx="2485390" cy="0"/>
          </a:xfrm>
          <a:custGeom>
            <a:avLst/>
            <a:gdLst/>
            <a:ahLst/>
            <a:cxnLst/>
            <a:rect l="l" t="t" r="r" b="b"/>
            <a:pathLst>
              <a:path w="2485390">
                <a:moveTo>
                  <a:pt x="0" y="0"/>
                </a:moveTo>
                <a:lnTo>
                  <a:pt x="248489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8497199" y="4265369"/>
            <a:ext cx="211001" cy="1639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036800" y="1700074"/>
            <a:ext cx="2635250" cy="2574925"/>
          </a:xfrm>
          <a:custGeom>
            <a:avLst/>
            <a:gdLst/>
            <a:ahLst/>
            <a:cxnLst/>
            <a:rect l="l" t="t" r="r" b="b"/>
            <a:pathLst>
              <a:path w="2635250" h="2574925">
                <a:moveTo>
                  <a:pt x="0" y="0"/>
                </a:moveTo>
                <a:lnTo>
                  <a:pt x="2635199" y="0"/>
                </a:lnTo>
                <a:lnTo>
                  <a:pt x="2635199" y="2574299"/>
                </a:lnTo>
                <a:lnTo>
                  <a:pt x="0" y="25742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97" name="object 19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198" name="object 19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199" name="object 199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0" name="object 20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8371" y="188281"/>
            <a:ext cx="4236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078C0"/>
                </a:solidFill>
                <a:latin typeface="Arial"/>
                <a:cs typeface="Arial"/>
                <a:hlinkClick r:id="rId2"/>
              </a:rPr>
              <a:t>min-char-rnn.py </a:t>
            </a:r>
            <a:r>
              <a:rPr sz="1800" spc="-5" dirty="0">
                <a:hlinkClick r:id="rId2"/>
              </a:rPr>
              <a:t>gist: </a:t>
            </a:r>
            <a:r>
              <a:rPr sz="1800" spc="-50" dirty="0">
                <a:hlinkClick r:id="rId2"/>
              </a:rPr>
              <a:t>112 </a:t>
            </a:r>
            <a:r>
              <a:rPr sz="1800" spc="-5" dirty="0">
                <a:hlinkClick r:id="rId2"/>
              </a:rPr>
              <a:t>lines of</a:t>
            </a:r>
            <a:r>
              <a:rPr sz="1800" spc="-20" dirty="0">
                <a:hlinkClick r:id="rId2"/>
              </a:rPr>
              <a:t> </a:t>
            </a:r>
            <a:r>
              <a:rPr sz="1800" spc="-5" dirty="0">
                <a:hlinkClick r:id="rId2"/>
              </a:rPr>
              <a:t>Python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72895" y="557875"/>
            <a:ext cx="2337345" cy="3952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96218" y="606617"/>
            <a:ext cx="2299571" cy="32833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03450" y="4042788"/>
            <a:ext cx="308864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(</a:t>
            </a: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/>
              </a:rPr>
              <a:t>https://gist.github.com/karpathy/d4dee </a:t>
            </a:r>
            <a:r>
              <a:rPr sz="1400" spc="-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/>
              </a:rPr>
              <a:t>566867f8291f086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06074" y="2833900"/>
            <a:ext cx="398145" cy="868680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15224" y="1863749"/>
            <a:ext cx="979805" cy="623570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63830" rIns="0" bIns="0" rtlCol="0">
            <a:spAutoFit/>
          </a:bodyPr>
          <a:lstStyle/>
          <a:p>
            <a:pPr marL="241935">
              <a:lnSpc>
                <a:spcPct val="100000"/>
              </a:lnSpc>
              <a:spcBef>
                <a:spcPts val="129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06074" y="665000"/>
            <a:ext cx="398145" cy="868680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64134" y="1551474"/>
            <a:ext cx="81980" cy="312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64134" y="2505124"/>
            <a:ext cx="81980" cy="328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97155" y="2021425"/>
            <a:ext cx="495934" cy="259079"/>
          </a:xfrm>
          <a:custGeom>
            <a:avLst/>
            <a:gdLst/>
            <a:ahLst/>
            <a:cxnLst/>
            <a:rect l="l" t="t" r="r" b="b"/>
            <a:pathLst>
              <a:path w="495934" h="259080">
                <a:moveTo>
                  <a:pt x="0" y="0"/>
                </a:moveTo>
                <a:lnTo>
                  <a:pt x="30225" y="8592"/>
                </a:lnTo>
                <a:lnTo>
                  <a:pt x="73607" y="19675"/>
                </a:lnTo>
                <a:lnTo>
                  <a:pt x="126747" y="32804"/>
                </a:lnTo>
                <a:lnTo>
                  <a:pt x="186247" y="47538"/>
                </a:lnTo>
                <a:lnTo>
                  <a:pt x="248707" y="63434"/>
                </a:lnTo>
                <a:lnTo>
                  <a:pt x="310729" y="80048"/>
                </a:lnTo>
                <a:lnTo>
                  <a:pt x="368914" y="96938"/>
                </a:lnTo>
                <a:lnTo>
                  <a:pt x="419863" y="113662"/>
                </a:lnTo>
                <a:lnTo>
                  <a:pt x="460177" y="129775"/>
                </a:lnTo>
                <a:lnTo>
                  <a:pt x="495306" y="158403"/>
                </a:lnTo>
                <a:lnTo>
                  <a:pt x="482258" y="172522"/>
                </a:lnTo>
                <a:lnTo>
                  <a:pt x="398244" y="201100"/>
                </a:lnTo>
                <a:lnTo>
                  <a:pt x="336458" y="215065"/>
                </a:lnTo>
                <a:lnTo>
                  <a:pt x="267606" y="228486"/>
                </a:lnTo>
                <a:lnTo>
                  <a:pt x="223024" y="236487"/>
                </a:lnTo>
                <a:lnTo>
                  <a:pt x="178596" y="244118"/>
                </a:lnTo>
                <a:lnTo>
                  <a:pt x="135441" y="251320"/>
                </a:lnTo>
                <a:lnTo>
                  <a:pt x="94681" y="258031"/>
                </a:lnTo>
                <a:lnTo>
                  <a:pt x="90520" y="25871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93040" y="2239641"/>
            <a:ext cx="109679" cy="810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95600" y="2183550"/>
            <a:ext cx="458470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580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44175" y="2142559"/>
            <a:ext cx="105500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2606" y="307754"/>
            <a:ext cx="2491483" cy="9857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48832" y="1365044"/>
            <a:ext cx="1779898" cy="29038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9848" y="135050"/>
            <a:ext cx="7076541" cy="644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15122" y="1057793"/>
            <a:ext cx="7067826" cy="9760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87827" y="761176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54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72095" y="102772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15732" y="43225"/>
                </a:moveTo>
                <a:lnTo>
                  <a:pt x="0" y="0"/>
                </a:lnTo>
                <a:lnTo>
                  <a:pt x="31465" y="0"/>
                </a:lnTo>
                <a:lnTo>
                  <a:pt x="15732" y="432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2095" y="102772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5"/>
                </a:lnTo>
                <a:lnTo>
                  <a:pt x="31465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87827" y="2118945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54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72095" y="238549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5"/>
                </a:moveTo>
                <a:lnTo>
                  <a:pt x="0" y="0"/>
                </a:lnTo>
                <a:lnTo>
                  <a:pt x="31465" y="0"/>
                </a:lnTo>
                <a:lnTo>
                  <a:pt x="15732" y="432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72095" y="238549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5"/>
                </a:lnTo>
                <a:lnTo>
                  <a:pt x="31465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11024" y="740624"/>
            <a:ext cx="1052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train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14524" y="2153960"/>
            <a:ext cx="1052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train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28206" y="2500562"/>
            <a:ext cx="7041681" cy="793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58023" y="3358617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54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42290" y="362516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5"/>
                </a:moveTo>
                <a:lnTo>
                  <a:pt x="0" y="0"/>
                </a:lnTo>
                <a:lnTo>
                  <a:pt x="31465" y="0"/>
                </a:lnTo>
                <a:lnTo>
                  <a:pt x="15732" y="432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42290" y="362516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5"/>
                </a:lnTo>
                <a:lnTo>
                  <a:pt x="31465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38552" y="3747210"/>
            <a:ext cx="7059111" cy="8104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150940" y="3376659"/>
            <a:ext cx="1052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train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282125" y="298980"/>
            <a:ext cx="709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at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first: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5" y="902375"/>
            <a:ext cx="8684737" cy="2676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766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Recurrent Neural Networks: </a:t>
            </a:r>
            <a:r>
              <a:rPr sz="2800" spc="-10" dirty="0"/>
              <a:t>Process</a:t>
            </a:r>
            <a:r>
              <a:rPr sz="2800" spc="-80" dirty="0"/>
              <a:t> </a:t>
            </a:r>
            <a:r>
              <a:rPr sz="2800" spc="-5" dirty="0"/>
              <a:t>Sequences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3786997" y="3767180"/>
            <a:ext cx="288290" cy="342265"/>
          </a:xfrm>
          <a:custGeom>
            <a:avLst/>
            <a:gdLst/>
            <a:ahLst/>
            <a:cxnLst/>
            <a:rect l="l" t="t" r="r" b="b"/>
            <a:pathLst>
              <a:path w="288289" h="342264">
                <a:moveTo>
                  <a:pt x="287877" y="34186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1788" y="3691527"/>
            <a:ext cx="98803" cy="1054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75899" y="3849080"/>
            <a:ext cx="327088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e.g. </a:t>
            </a:r>
            <a:r>
              <a:rPr sz="1800" b="1" spc="-5" dirty="0">
                <a:latin typeface="Arial"/>
                <a:cs typeface="Arial"/>
              </a:rPr>
              <a:t>Sentiment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Classification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sequence </a:t>
            </a:r>
            <a:r>
              <a:rPr sz="1800" spc="-5" dirty="0">
                <a:latin typeface="Arial"/>
                <a:cs typeface="Arial"/>
              </a:rPr>
              <a:t>of words </a:t>
            </a:r>
            <a:r>
              <a:rPr sz="1800" dirty="0">
                <a:latin typeface="Arial"/>
                <a:cs typeface="Arial"/>
              </a:rPr>
              <a:t>-&gt;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sentiment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947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4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5899" y="116625"/>
            <a:ext cx="4005117" cy="4342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08314" y="116625"/>
            <a:ext cx="4144761" cy="3434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8846" y="626125"/>
            <a:ext cx="7326714" cy="3024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9499" y="621362"/>
            <a:ext cx="7447915" cy="3034030"/>
          </a:xfrm>
          <a:custGeom>
            <a:avLst/>
            <a:gdLst/>
            <a:ahLst/>
            <a:cxnLst/>
            <a:rect l="l" t="t" r="r" b="b"/>
            <a:pathLst>
              <a:path w="7447915" h="3034029">
                <a:moveTo>
                  <a:pt x="0" y="0"/>
                </a:moveTo>
                <a:lnTo>
                  <a:pt x="7447700" y="0"/>
                </a:lnTo>
                <a:lnTo>
                  <a:pt x="7447700" y="3033850"/>
                </a:lnTo>
                <a:lnTo>
                  <a:pt x="0" y="303385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3400" y="60833"/>
            <a:ext cx="83286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Stacks Project: open </a:t>
            </a:r>
            <a:r>
              <a:rPr sz="2400" dirty="0">
                <a:latin typeface="Arial"/>
                <a:cs typeface="Arial"/>
              </a:rPr>
              <a:t>source </a:t>
            </a:r>
            <a:r>
              <a:rPr sz="2400" spc="-5" dirty="0">
                <a:latin typeface="Arial"/>
                <a:cs typeface="Arial"/>
              </a:rPr>
              <a:t>algebraic geometry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textbook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2600" y="4045620"/>
            <a:ext cx="1770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Latex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source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95424" y="3785613"/>
            <a:ext cx="759460" cy="417830"/>
          </a:xfrm>
          <a:custGeom>
            <a:avLst/>
            <a:gdLst/>
            <a:ahLst/>
            <a:cxnLst/>
            <a:rect l="l" t="t" r="r" b="b"/>
            <a:pathLst>
              <a:path w="759460" h="417829">
                <a:moveTo>
                  <a:pt x="0" y="417649"/>
                </a:moveTo>
                <a:lnTo>
                  <a:pt x="75902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46870" y="3764775"/>
            <a:ext cx="45720" cy="34925"/>
          </a:xfrm>
          <a:custGeom>
            <a:avLst/>
            <a:gdLst/>
            <a:ahLst/>
            <a:cxnLst/>
            <a:rect l="l" t="t" r="r" b="b"/>
            <a:pathLst>
              <a:path w="45720" h="34925">
                <a:moveTo>
                  <a:pt x="15168" y="34621"/>
                </a:moveTo>
                <a:lnTo>
                  <a:pt x="0" y="7054"/>
                </a:lnTo>
                <a:lnTo>
                  <a:pt x="45455" y="0"/>
                </a:lnTo>
                <a:lnTo>
                  <a:pt x="15168" y="3462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46870" y="3764775"/>
            <a:ext cx="45720" cy="34925"/>
          </a:xfrm>
          <a:custGeom>
            <a:avLst/>
            <a:gdLst/>
            <a:ahLst/>
            <a:cxnLst/>
            <a:rect l="l" t="t" r="r" b="b"/>
            <a:pathLst>
              <a:path w="45720" h="34925">
                <a:moveTo>
                  <a:pt x="15168" y="34621"/>
                </a:moveTo>
                <a:lnTo>
                  <a:pt x="45455" y="0"/>
                </a:lnTo>
                <a:lnTo>
                  <a:pt x="0" y="7054"/>
                </a:lnTo>
                <a:lnTo>
                  <a:pt x="15168" y="34621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16525" y="4246844"/>
            <a:ext cx="2967990" cy="23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u="sng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http://stacks.math.columbia.edu</a:t>
            </a:r>
            <a:r>
              <a:rPr sz="700" spc="-5" dirty="0">
                <a:solidFill>
                  <a:srgbClr val="1155CC"/>
                </a:solidFill>
                <a:latin typeface="Arial"/>
                <a:cs typeface="Arial"/>
                <a:hlinkClick r:id="rId3"/>
              </a:rPr>
              <a:t>/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0"/>
              </a:lnSpc>
            </a:pPr>
            <a:r>
              <a:rPr sz="700" spc="-5" dirty="0">
                <a:latin typeface="Arial"/>
                <a:cs typeface="Arial"/>
              </a:rPr>
              <a:t>The </a:t>
            </a:r>
            <a:r>
              <a:rPr sz="700" dirty="0">
                <a:latin typeface="Arial"/>
                <a:cs typeface="Arial"/>
              </a:rPr>
              <a:t>stacks </a:t>
            </a:r>
            <a:r>
              <a:rPr sz="700" spc="-5" dirty="0">
                <a:latin typeface="Arial"/>
                <a:cs typeface="Arial"/>
              </a:rPr>
              <a:t>project is licensed under the </a:t>
            </a:r>
            <a:r>
              <a:rPr sz="700" u="sng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GNU Free Documentation</a:t>
            </a:r>
            <a:r>
              <a:rPr sz="700" u="sng" spc="-5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700" u="sng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License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0812" y="137450"/>
            <a:ext cx="7802373" cy="438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524" y="76700"/>
            <a:ext cx="7770391" cy="4379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7850" y="112575"/>
            <a:ext cx="7188149" cy="430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025" y="110525"/>
            <a:ext cx="4989000" cy="4417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04224" y="372984"/>
            <a:ext cx="18205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Generated  </a:t>
            </a:r>
            <a:r>
              <a:rPr sz="3000" dirty="0"/>
              <a:t>C</a:t>
            </a:r>
            <a:r>
              <a:rPr sz="3000" spc="-25" dirty="0"/>
              <a:t> </a:t>
            </a:r>
            <a:r>
              <a:rPr sz="3000" dirty="0"/>
              <a:t>code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8450" y="0"/>
            <a:ext cx="5450537" cy="4571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7725" y="48575"/>
            <a:ext cx="6226082" cy="4556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775" y="304686"/>
            <a:ext cx="656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4340" algn="l"/>
              </a:tabLst>
            </a:pPr>
            <a:r>
              <a:rPr sz="3600" spc="-10" dirty="0"/>
              <a:t>Searching for	</a:t>
            </a:r>
            <a:r>
              <a:rPr sz="3600" spc="-5" dirty="0"/>
              <a:t>interpretable</a:t>
            </a:r>
            <a:r>
              <a:rPr sz="3600" spc="-90" dirty="0"/>
              <a:t> </a:t>
            </a:r>
            <a:r>
              <a:rPr sz="3600" dirty="0"/>
              <a:t>cells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354274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4274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4274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274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234" y="2917789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2350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2350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2350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2350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1310" y="2917789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4174" y="25427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0453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0453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0453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50453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19412" y="2917789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22153" y="25427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98529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98529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98529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98529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67489" y="2917789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70229" y="25427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46605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46605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46605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46605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15564" y="2917789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18305" y="25427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94681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94681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94681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94681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63641" y="2917789"/>
            <a:ext cx="81980" cy="22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66381" y="25427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42757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42757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42757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42757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11717" y="2917789"/>
            <a:ext cx="81980" cy="22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814457" y="25427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4278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4278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2354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2354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50457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50457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98533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98533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46609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46609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94686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94686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4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42761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42761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23254" y="20457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71330" y="20457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19432" y="20457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67508" y="2045744"/>
            <a:ext cx="81980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15584" y="2045744"/>
            <a:ext cx="81980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63661" y="2045744"/>
            <a:ext cx="81980" cy="222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11737" y="2045744"/>
            <a:ext cx="81980" cy="222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466449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466449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466449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66449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535409" y="2917789"/>
            <a:ext cx="81981" cy="22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914525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914525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914525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914525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983485" y="2917789"/>
            <a:ext cx="81981" cy="22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686349" y="25427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362627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362627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362627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362627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431587" y="2917789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134327" y="25427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810704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10704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810704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10704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879664" y="2917789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582404" y="25427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258780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258780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58780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258780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327739" y="2917789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30480" y="25427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06857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706857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706857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706857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775816" y="2917789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478557" y="25427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926632" y="2542783"/>
            <a:ext cx="209975" cy="819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466453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466453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914529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914529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362632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362632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810708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810708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258784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258784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06860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706860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535429" y="2045744"/>
            <a:ext cx="81980" cy="222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983504" y="2045744"/>
            <a:ext cx="81981" cy="222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431607" y="20457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879683" y="20457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327759" y="2045744"/>
            <a:ext cx="81980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775835" y="20457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62657" y="2542783"/>
            <a:ext cx="185375" cy="81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54932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54932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54932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154932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223892" y="2917789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926632" y="2542783"/>
            <a:ext cx="209975" cy="819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154936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154936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223912" y="20457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603003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603003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603003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603003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671962" y="2917789"/>
            <a:ext cx="81981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374703" y="25427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051079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051079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051079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051079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120039" y="2917789"/>
            <a:ext cx="81980" cy="221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822779" y="25427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499155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499155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499155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499155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568114" y="2917789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70855" y="25427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947231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947231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947231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947231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8016191" y="2917789"/>
            <a:ext cx="81980" cy="2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18931" y="25427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8395307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8395307" y="313976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8395307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8395307" y="226802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8464267" y="2917789"/>
            <a:ext cx="81980" cy="221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8167007" y="2542783"/>
            <a:ext cx="2099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603007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603007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051082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051082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499159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499159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947235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947235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8395311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395311" y="1396286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671982" y="20457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120058" y="20457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568134" y="2045744"/>
            <a:ext cx="81980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8016210" y="20457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8464287" y="2045744"/>
            <a:ext cx="81981" cy="22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04764" y="2351057"/>
            <a:ext cx="116025" cy="116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854302" y="2351057"/>
            <a:ext cx="116024" cy="116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307737" y="2351057"/>
            <a:ext cx="116024" cy="116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750464" y="2351057"/>
            <a:ext cx="116024" cy="116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198539" y="2351057"/>
            <a:ext cx="116024" cy="116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646614" y="2351057"/>
            <a:ext cx="116024" cy="116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3094689" y="2351057"/>
            <a:ext cx="116024" cy="116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512361" y="2351057"/>
            <a:ext cx="116024" cy="116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966476" y="2351057"/>
            <a:ext cx="116024" cy="116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414551" y="2351057"/>
            <a:ext cx="116024" cy="116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862639" y="2351057"/>
            <a:ext cx="116024" cy="116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310714" y="2351057"/>
            <a:ext cx="116024" cy="116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758789" y="2351057"/>
            <a:ext cx="116024" cy="116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206864" y="2351057"/>
            <a:ext cx="116024" cy="116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654940" y="2351057"/>
            <a:ext cx="116024" cy="116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03015" y="2351057"/>
            <a:ext cx="116024" cy="116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551090" y="2351057"/>
            <a:ext cx="116024" cy="116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999165" y="2351057"/>
            <a:ext cx="116024" cy="116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8447240" y="2351057"/>
            <a:ext cx="116024" cy="116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 txBox="1"/>
          <p:nvPr/>
        </p:nvSpPr>
        <p:spPr>
          <a:xfrm>
            <a:off x="154300" y="4297895"/>
            <a:ext cx="60045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5" dirty="0">
                <a:latin typeface="Arial"/>
                <a:cs typeface="Arial"/>
              </a:rPr>
              <a:t>Karpathy, </a:t>
            </a:r>
            <a:r>
              <a:rPr sz="1000" dirty="0">
                <a:latin typeface="Arial"/>
                <a:cs typeface="Arial"/>
              </a:rPr>
              <a:t>Johnson, </a:t>
            </a:r>
            <a:r>
              <a:rPr sz="1000" spc="-5" dirty="0">
                <a:latin typeface="Arial"/>
                <a:cs typeface="Arial"/>
              </a:rPr>
              <a:t>and Fei-Fei: </a:t>
            </a:r>
            <a:r>
              <a:rPr sz="1000" spc="-10" dirty="0">
                <a:latin typeface="Arial"/>
                <a:cs typeface="Arial"/>
              </a:rPr>
              <a:t>Visualizing </a:t>
            </a:r>
            <a:r>
              <a:rPr sz="1000" spc="-5" dirty="0">
                <a:latin typeface="Arial"/>
                <a:cs typeface="Arial"/>
              </a:rPr>
              <a:t>and Understanding Recurrent Networks, ICLR </a:t>
            </a:r>
            <a:r>
              <a:rPr sz="1000" spc="-10" dirty="0">
                <a:latin typeface="Arial"/>
                <a:cs typeface="Arial"/>
              </a:rPr>
              <a:t>Workshop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95" name="object 19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196" name="object 19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197" name="object 197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8" name="object 19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775" y="304686"/>
            <a:ext cx="656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4340" algn="l"/>
              </a:tabLst>
            </a:pPr>
            <a:r>
              <a:rPr sz="3600" spc="-10" dirty="0"/>
              <a:t>Searching for	</a:t>
            </a:r>
            <a:r>
              <a:rPr sz="3600" spc="-5" dirty="0"/>
              <a:t>interpretable</a:t>
            </a:r>
            <a:r>
              <a:rPr sz="3600" spc="-90" dirty="0"/>
              <a:t> </a:t>
            </a:r>
            <a:r>
              <a:rPr sz="3600" dirty="0"/>
              <a:t>cells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4812" y="1766574"/>
            <a:ext cx="8954374" cy="15737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300" y="4309925"/>
            <a:ext cx="6004560" cy="260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5" dirty="0">
                <a:latin typeface="Arial"/>
                <a:cs typeface="Arial"/>
              </a:rPr>
              <a:t>Karpathy, </a:t>
            </a:r>
            <a:r>
              <a:rPr sz="1000" dirty="0">
                <a:latin typeface="Arial"/>
                <a:cs typeface="Arial"/>
              </a:rPr>
              <a:t>Johnson, </a:t>
            </a:r>
            <a:r>
              <a:rPr sz="1000" spc="-5" dirty="0">
                <a:latin typeface="Arial"/>
                <a:cs typeface="Arial"/>
              </a:rPr>
              <a:t>and Fei-Fei: </a:t>
            </a:r>
            <a:r>
              <a:rPr sz="1000" spc="-10" dirty="0">
                <a:latin typeface="Arial"/>
                <a:cs typeface="Arial"/>
              </a:rPr>
              <a:t>Visualizing </a:t>
            </a:r>
            <a:r>
              <a:rPr sz="1000" spc="-5" dirty="0">
                <a:latin typeface="Arial"/>
                <a:cs typeface="Arial"/>
              </a:rPr>
              <a:t>and Understanding Recurrent Networks, ICLR </a:t>
            </a:r>
            <a:r>
              <a:rPr sz="1000" spc="-10" dirty="0">
                <a:latin typeface="Arial"/>
                <a:cs typeface="Arial"/>
              </a:rPr>
              <a:t>Workshop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Figures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copyright 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Karpathy,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Johnson,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and Fei-Fei, 2015;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reproduced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with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permission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5" y="895350"/>
            <a:ext cx="8684737" cy="2676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766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Recurrent Neural Networks: </a:t>
            </a:r>
            <a:r>
              <a:rPr sz="2800" spc="-10" dirty="0"/>
              <a:t>Process</a:t>
            </a:r>
            <a:r>
              <a:rPr sz="2800" spc="-80" dirty="0"/>
              <a:t> </a:t>
            </a:r>
            <a:r>
              <a:rPr sz="2800" spc="-5" dirty="0"/>
              <a:t>Sequences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5464538" y="3819085"/>
            <a:ext cx="102235" cy="327660"/>
          </a:xfrm>
          <a:custGeom>
            <a:avLst/>
            <a:gdLst/>
            <a:ahLst/>
            <a:cxnLst/>
            <a:rect l="l" t="t" r="r" b="b"/>
            <a:pathLst>
              <a:path w="102235" h="327660">
                <a:moveTo>
                  <a:pt x="101711" y="32763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24961" y="3726997"/>
            <a:ext cx="79151" cy="110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7150" y="3849080"/>
            <a:ext cx="295211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e.g. </a:t>
            </a:r>
            <a:r>
              <a:rPr sz="1800" b="1" dirty="0">
                <a:latin typeface="Arial"/>
                <a:cs typeface="Arial"/>
              </a:rPr>
              <a:t>Machine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Translation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seq </a:t>
            </a:r>
            <a:r>
              <a:rPr sz="1800" spc="-5" dirty="0">
                <a:latin typeface="Arial"/>
                <a:cs typeface="Arial"/>
              </a:rPr>
              <a:t>of words </a:t>
            </a:r>
            <a:r>
              <a:rPr sz="1800" dirty="0">
                <a:latin typeface="Arial"/>
                <a:cs typeface="Arial"/>
              </a:rPr>
              <a:t>-&gt; seq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words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947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5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775" y="304686"/>
            <a:ext cx="656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4340" algn="l"/>
              </a:tabLst>
            </a:pPr>
            <a:r>
              <a:rPr sz="3600" spc="-10" dirty="0"/>
              <a:t>Searching for	</a:t>
            </a:r>
            <a:r>
              <a:rPr sz="3600" spc="-5" dirty="0"/>
              <a:t>interpretable</a:t>
            </a:r>
            <a:r>
              <a:rPr sz="3600" spc="-90" dirty="0"/>
              <a:t> </a:t>
            </a:r>
            <a:r>
              <a:rPr sz="3600" dirty="0"/>
              <a:t>cells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05862" y="1809899"/>
            <a:ext cx="8932275" cy="1255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6399" y="3540983"/>
            <a:ext cx="2650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quote detection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300" y="4309925"/>
            <a:ext cx="6004560" cy="260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5" dirty="0">
                <a:latin typeface="Arial"/>
                <a:cs typeface="Arial"/>
              </a:rPr>
              <a:t>Karpathy, </a:t>
            </a:r>
            <a:r>
              <a:rPr sz="1000" dirty="0">
                <a:latin typeface="Arial"/>
                <a:cs typeface="Arial"/>
              </a:rPr>
              <a:t>Johnson, </a:t>
            </a:r>
            <a:r>
              <a:rPr sz="1000" spc="-5" dirty="0">
                <a:latin typeface="Arial"/>
                <a:cs typeface="Arial"/>
              </a:rPr>
              <a:t>and Fei-Fei: </a:t>
            </a:r>
            <a:r>
              <a:rPr sz="1000" spc="-10" dirty="0">
                <a:latin typeface="Arial"/>
                <a:cs typeface="Arial"/>
              </a:rPr>
              <a:t>Visualizing </a:t>
            </a:r>
            <a:r>
              <a:rPr sz="1000" spc="-5" dirty="0">
                <a:latin typeface="Arial"/>
                <a:cs typeface="Arial"/>
              </a:rPr>
              <a:t>and Understanding Recurrent Networks, ICLR </a:t>
            </a:r>
            <a:r>
              <a:rPr sz="1000" spc="-10" dirty="0">
                <a:latin typeface="Arial"/>
                <a:cs typeface="Arial"/>
              </a:rPr>
              <a:t>Workshop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Figures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copyright 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Karpathy,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Johnson,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and Fei-Fei, 2015;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reproduced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with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permission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775" y="304686"/>
            <a:ext cx="656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4340" algn="l"/>
              </a:tabLst>
            </a:pPr>
            <a:r>
              <a:rPr sz="3600" spc="-10" dirty="0"/>
              <a:t>Searching for	</a:t>
            </a:r>
            <a:r>
              <a:rPr sz="3600" spc="-5" dirty="0"/>
              <a:t>interpretable</a:t>
            </a:r>
            <a:r>
              <a:rPr sz="3600" spc="-90" dirty="0"/>
              <a:t> </a:t>
            </a:r>
            <a:r>
              <a:rPr sz="3600" dirty="0"/>
              <a:t>cells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97125" y="1402074"/>
            <a:ext cx="8648715" cy="2032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6399" y="3693383"/>
            <a:ext cx="3103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line length tracking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300" y="4309925"/>
            <a:ext cx="6004560" cy="260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5" dirty="0">
                <a:latin typeface="Arial"/>
                <a:cs typeface="Arial"/>
              </a:rPr>
              <a:t>Karpathy, </a:t>
            </a:r>
            <a:r>
              <a:rPr sz="1000" dirty="0">
                <a:latin typeface="Arial"/>
                <a:cs typeface="Arial"/>
              </a:rPr>
              <a:t>Johnson, </a:t>
            </a:r>
            <a:r>
              <a:rPr sz="1000" spc="-5" dirty="0">
                <a:latin typeface="Arial"/>
                <a:cs typeface="Arial"/>
              </a:rPr>
              <a:t>and Fei-Fei: </a:t>
            </a:r>
            <a:r>
              <a:rPr sz="1000" spc="-10" dirty="0">
                <a:latin typeface="Arial"/>
                <a:cs typeface="Arial"/>
              </a:rPr>
              <a:t>Visualizing </a:t>
            </a:r>
            <a:r>
              <a:rPr sz="1000" spc="-5" dirty="0">
                <a:latin typeface="Arial"/>
                <a:cs typeface="Arial"/>
              </a:rPr>
              <a:t>and Understanding Recurrent Networks, ICLR </a:t>
            </a:r>
            <a:r>
              <a:rPr sz="1000" spc="-10" dirty="0">
                <a:latin typeface="Arial"/>
                <a:cs typeface="Arial"/>
              </a:rPr>
              <a:t>Workshop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Figures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copyright 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Karpathy,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Johnson,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and Fei-Fei, 2015;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reproduced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with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permission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6775" y="304686"/>
            <a:ext cx="656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4340" algn="l"/>
              </a:tabLst>
            </a:pPr>
            <a:r>
              <a:rPr sz="3600" spc="-10" dirty="0">
                <a:latin typeface="Arial"/>
                <a:cs typeface="Arial"/>
              </a:rPr>
              <a:t>Searching for	</a:t>
            </a:r>
            <a:r>
              <a:rPr sz="3600" spc="-5" dirty="0">
                <a:latin typeface="Arial"/>
                <a:cs typeface="Arial"/>
              </a:rPr>
              <a:t>interpretable</a:t>
            </a:r>
            <a:r>
              <a:rPr sz="3600" spc="-9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cells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4475" y="1283700"/>
            <a:ext cx="8899524" cy="2473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99474" y="3710082"/>
            <a:ext cx="2142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if </a:t>
            </a:r>
            <a:r>
              <a:rPr sz="2400" dirty="0">
                <a:latin typeface="Arial"/>
                <a:cs typeface="Arial"/>
              </a:rPr>
              <a:t>statement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300" y="4309925"/>
            <a:ext cx="6004560" cy="260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5" dirty="0">
                <a:latin typeface="Arial"/>
                <a:cs typeface="Arial"/>
              </a:rPr>
              <a:t>Karpathy, </a:t>
            </a:r>
            <a:r>
              <a:rPr sz="1000" dirty="0">
                <a:latin typeface="Arial"/>
                <a:cs typeface="Arial"/>
              </a:rPr>
              <a:t>Johnson, </a:t>
            </a:r>
            <a:r>
              <a:rPr sz="1000" spc="-5" dirty="0">
                <a:latin typeface="Arial"/>
                <a:cs typeface="Arial"/>
              </a:rPr>
              <a:t>and Fei-Fei: </a:t>
            </a:r>
            <a:r>
              <a:rPr sz="1000" spc="-10" dirty="0">
                <a:latin typeface="Arial"/>
                <a:cs typeface="Arial"/>
              </a:rPr>
              <a:t>Visualizing </a:t>
            </a:r>
            <a:r>
              <a:rPr sz="1000" spc="-5" dirty="0">
                <a:latin typeface="Arial"/>
                <a:cs typeface="Arial"/>
              </a:rPr>
              <a:t>and Understanding Recurrent Networks, ICLR </a:t>
            </a:r>
            <a:r>
              <a:rPr sz="1000" spc="-10" dirty="0">
                <a:latin typeface="Arial"/>
                <a:cs typeface="Arial"/>
              </a:rPr>
              <a:t>Workshop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Figures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copyright 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Karpathy,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Johnson,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and Fei-Fei, 2015;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reproduced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with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permission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6775" y="304686"/>
            <a:ext cx="656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4340" algn="l"/>
              </a:tabLst>
            </a:pPr>
            <a:r>
              <a:rPr sz="3600" spc="-10" dirty="0">
                <a:latin typeface="Arial"/>
                <a:cs typeface="Arial"/>
              </a:rPr>
              <a:t>Searching for	</a:t>
            </a:r>
            <a:r>
              <a:rPr sz="3600" spc="-5" dirty="0">
                <a:latin typeface="Arial"/>
                <a:cs typeface="Arial"/>
              </a:rPr>
              <a:t>interpretable</a:t>
            </a:r>
            <a:r>
              <a:rPr sz="3600" spc="-9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cells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9718" y="894389"/>
            <a:ext cx="7503372" cy="3446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16277" y="3817933"/>
            <a:ext cx="2667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quote/comment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300" y="4309925"/>
            <a:ext cx="6004560" cy="260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5" dirty="0">
                <a:latin typeface="Arial"/>
                <a:cs typeface="Arial"/>
              </a:rPr>
              <a:t>Karpathy, </a:t>
            </a:r>
            <a:r>
              <a:rPr sz="1000" dirty="0">
                <a:latin typeface="Arial"/>
                <a:cs typeface="Arial"/>
              </a:rPr>
              <a:t>Johnson, </a:t>
            </a:r>
            <a:r>
              <a:rPr sz="1000" spc="-5" dirty="0">
                <a:latin typeface="Arial"/>
                <a:cs typeface="Arial"/>
              </a:rPr>
              <a:t>and Fei-Fei: </a:t>
            </a:r>
            <a:r>
              <a:rPr sz="1000" spc="-10" dirty="0">
                <a:latin typeface="Arial"/>
                <a:cs typeface="Arial"/>
              </a:rPr>
              <a:t>Visualizing </a:t>
            </a:r>
            <a:r>
              <a:rPr sz="1000" spc="-5" dirty="0">
                <a:latin typeface="Arial"/>
                <a:cs typeface="Arial"/>
              </a:rPr>
              <a:t>and Understanding Recurrent Networks, ICLR </a:t>
            </a:r>
            <a:r>
              <a:rPr sz="1000" spc="-10" dirty="0">
                <a:latin typeface="Arial"/>
                <a:cs typeface="Arial"/>
              </a:rPr>
              <a:t>Workshop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Figures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copyright 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Karpathy,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Johnson,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and Fei-Fei, 2015;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reproduced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with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permission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6775" y="304686"/>
            <a:ext cx="6568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4340" algn="l"/>
              </a:tabLst>
            </a:pPr>
            <a:r>
              <a:rPr sz="3600" spc="-10" dirty="0">
                <a:latin typeface="Arial"/>
                <a:cs typeface="Arial"/>
              </a:rPr>
              <a:t>Searching for	</a:t>
            </a:r>
            <a:r>
              <a:rPr sz="3600" spc="-5" dirty="0">
                <a:latin typeface="Arial"/>
                <a:cs typeface="Arial"/>
              </a:rPr>
              <a:t>interpretable</a:t>
            </a:r>
            <a:r>
              <a:rPr sz="3600" spc="-9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cells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100" y="1573125"/>
            <a:ext cx="8805349" cy="183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5250" y="3394083"/>
            <a:ext cx="2075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code </a:t>
            </a:r>
            <a:r>
              <a:rPr sz="2400" spc="-5" dirty="0">
                <a:latin typeface="Arial"/>
                <a:cs typeface="Arial"/>
              </a:rPr>
              <a:t>depth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300" y="4309925"/>
            <a:ext cx="6004560" cy="2603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5" dirty="0">
                <a:latin typeface="Arial"/>
                <a:cs typeface="Arial"/>
              </a:rPr>
              <a:t>Karpathy, </a:t>
            </a:r>
            <a:r>
              <a:rPr sz="1000" dirty="0">
                <a:latin typeface="Arial"/>
                <a:cs typeface="Arial"/>
              </a:rPr>
              <a:t>Johnson, </a:t>
            </a:r>
            <a:r>
              <a:rPr sz="1000" spc="-5" dirty="0">
                <a:latin typeface="Arial"/>
                <a:cs typeface="Arial"/>
              </a:rPr>
              <a:t>and Fei-Fei: </a:t>
            </a:r>
            <a:r>
              <a:rPr sz="1000" spc="-10" dirty="0">
                <a:latin typeface="Arial"/>
                <a:cs typeface="Arial"/>
              </a:rPr>
              <a:t>Visualizing </a:t>
            </a:r>
            <a:r>
              <a:rPr sz="1000" spc="-5" dirty="0">
                <a:latin typeface="Arial"/>
                <a:cs typeface="Arial"/>
              </a:rPr>
              <a:t>and Understanding Recurrent Networks, ICLR </a:t>
            </a:r>
            <a:r>
              <a:rPr sz="1000" spc="-10" dirty="0">
                <a:latin typeface="Arial"/>
                <a:cs typeface="Arial"/>
              </a:rPr>
              <a:t>Workshop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Figures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copyright </a:t>
            </a:r>
            <a:r>
              <a:rPr sz="600" spc="-10" dirty="0">
                <a:solidFill>
                  <a:srgbClr val="999999"/>
                </a:solidFill>
                <a:latin typeface="Arial"/>
                <a:cs typeface="Arial"/>
              </a:rPr>
              <a:t>Karpathy,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Johnson,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and Fei-Fei, 2015;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reproduced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with</a:t>
            </a:r>
            <a:r>
              <a:rPr sz="6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permission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6114" y="888635"/>
            <a:ext cx="4432616" cy="2462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9125" y="3710845"/>
            <a:ext cx="564451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Explain Images with </a:t>
            </a:r>
            <a:r>
              <a:rPr sz="1000" dirty="0">
                <a:latin typeface="Arial"/>
                <a:cs typeface="Arial"/>
              </a:rPr>
              <a:t>Multimodal </a:t>
            </a:r>
            <a:r>
              <a:rPr sz="1000" spc="-5" dirty="0">
                <a:latin typeface="Arial"/>
                <a:cs typeface="Arial"/>
              </a:rPr>
              <a:t>Recurrent Neural Networks, </a:t>
            </a:r>
            <a:r>
              <a:rPr sz="1000" dirty="0">
                <a:latin typeface="Arial"/>
                <a:cs typeface="Arial"/>
              </a:rPr>
              <a:t>Mao </a:t>
            </a:r>
            <a:r>
              <a:rPr sz="1000" spc="-5" dirty="0">
                <a:latin typeface="Arial"/>
                <a:cs typeface="Arial"/>
              </a:rPr>
              <a:t>et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al.</a:t>
            </a:r>
            <a:endParaRPr sz="1000">
              <a:latin typeface="Arial"/>
              <a:cs typeface="Arial"/>
            </a:endParaRPr>
          </a:p>
          <a:p>
            <a:pPr marL="12700" marR="498475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Deep </a:t>
            </a:r>
            <a:r>
              <a:rPr sz="1000" spc="-10" dirty="0">
                <a:latin typeface="Arial"/>
                <a:cs typeface="Arial"/>
              </a:rPr>
              <a:t>Visual-Semantic </a:t>
            </a:r>
            <a:r>
              <a:rPr sz="1000" spc="-5" dirty="0">
                <a:latin typeface="Arial"/>
                <a:cs typeface="Arial"/>
              </a:rPr>
              <a:t>Alignments for Generating Image Descriptions, Karpathy and Fei-Fei  Show and </a:t>
            </a:r>
            <a:r>
              <a:rPr sz="1000" spc="-30" dirty="0">
                <a:latin typeface="Arial"/>
                <a:cs typeface="Arial"/>
              </a:rPr>
              <a:t>Tell: </a:t>
            </a:r>
            <a:r>
              <a:rPr sz="1000" dirty="0">
                <a:latin typeface="Arial"/>
                <a:cs typeface="Arial"/>
              </a:rPr>
              <a:t>A </a:t>
            </a:r>
            <a:r>
              <a:rPr sz="1000" spc="-5" dirty="0">
                <a:latin typeface="Arial"/>
                <a:cs typeface="Arial"/>
              </a:rPr>
              <a:t>Neural Image Caption </a:t>
            </a:r>
            <a:r>
              <a:rPr sz="1000" spc="-10" dirty="0">
                <a:latin typeface="Arial"/>
                <a:cs typeface="Arial"/>
              </a:rPr>
              <a:t>Generator, Vinyals </a:t>
            </a:r>
            <a:r>
              <a:rPr sz="1000" spc="-5" dirty="0">
                <a:latin typeface="Arial"/>
                <a:cs typeface="Arial"/>
              </a:rPr>
              <a:t>et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al.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Long-term Recurrent Convolutional Networks for </a:t>
            </a:r>
            <a:r>
              <a:rPr sz="1000" spc="-10" dirty="0">
                <a:latin typeface="Arial"/>
                <a:cs typeface="Arial"/>
              </a:rPr>
              <a:t>Visual </a:t>
            </a:r>
            <a:r>
              <a:rPr sz="1000" spc="-5" dirty="0">
                <a:latin typeface="Arial"/>
                <a:cs typeface="Arial"/>
              </a:rPr>
              <a:t>Recognition and Description, Donahue et al.  Learning </a:t>
            </a:r>
            <a:r>
              <a:rPr sz="1000" dirty="0">
                <a:latin typeface="Arial"/>
                <a:cs typeface="Arial"/>
              </a:rPr>
              <a:t>a </a:t>
            </a:r>
            <a:r>
              <a:rPr sz="1000" spc="-5" dirty="0">
                <a:latin typeface="Arial"/>
                <a:cs typeface="Arial"/>
              </a:rPr>
              <a:t>Recurrent </a:t>
            </a:r>
            <a:r>
              <a:rPr sz="1000" spc="-10" dirty="0">
                <a:latin typeface="Arial"/>
                <a:cs typeface="Arial"/>
              </a:rPr>
              <a:t>Visual </a:t>
            </a:r>
            <a:r>
              <a:rPr sz="1000" spc="-5" dirty="0">
                <a:latin typeface="Arial"/>
                <a:cs typeface="Arial"/>
              </a:rPr>
              <a:t>Representation for Image Caption Generation, Chen and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Zitnick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30079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</a:t>
            </a:r>
            <a:r>
              <a:rPr sz="3000" spc="-95" dirty="0"/>
              <a:t> </a:t>
            </a:r>
            <a:r>
              <a:rPr sz="3000" spc="-5" dirty="0"/>
              <a:t>Captioning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6685100" y="3117977"/>
            <a:ext cx="147320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Figure from Karpathy et a,</a:t>
            </a:r>
            <a:r>
              <a:rPr sz="600" spc="-25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“Deep</a:t>
            </a:r>
            <a:endParaRPr sz="600">
              <a:latin typeface="Arial"/>
              <a:cs typeface="Arial"/>
            </a:endParaRPr>
          </a:p>
          <a:p>
            <a:pPr marL="12700" marR="5080">
              <a:lnSpc>
                <a:spcPct val="104200"/>
              </a:lnSpc>
            </a:pPr>
            <a:r>
              <a:rPr sz="600" spc="-10" dirty="0">
                <a:solidFill>
                  <a:srgbClr val="B7B7B7"/>
                </a:solidFill>
                <a:latin typeface="Arial"/>
                <a:cs typeface="Arial"/>
              </a:rPr>
              <a:t>Visual-Semantic 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Alignments for Generating  Image Descriptions”, CVPR 2015; figure  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copyright 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IEEE,</a:t>
            </a:r>
            <a:r>
              <a:rPr sz="600" spc="-2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2015.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Reproduced for educational</a:t>
            </a:r>
            <a:r>
              <a:rPr sz="600" spc="-30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6868" y="874713"/>
            <a:ext cx="4914957" cy="2730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9500" y="2422781"/>
            <a:ext cx="1990725" cy="942340"/>
          </a:xfrm>
          <a:custGeom>
            <a:avLst/>
            <a:gdLst/>
            <a:ahLst/>
            <a:cxnLst/>
            <a:rect l="l" t="t" r="r" b="b"/>
            <a:pathLst>
              <a:path w="1990725" h="942339">
                <a:moveTo>
                  <a:pt x="0" y="0"/>
                </a:moveTo>
                <a:lnTo>
                  <a:pt x="1990199" y="0"/>
                </a:lnTo>
                <a:lnTo>
                  <a:pt x="1990199" y="942299"/>
                </a:lnTo>
                <a:lnTo>
                  <a:pt x="0" y="942299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30276" y="828034"/>
            <a:ext cx="2910840" cy="2817495"/>
          </a:xfrm>
          <a:custGeom>
            <a:avLst/>
            <a:gdLst/>
            <a:ahLst/>
            <a:cxnLst/>
            <a:rect l="l" t="t" r="r" b="b"/>
            <a:pathLst>
              <a:path w="2910840" h="2817495">
                <a:moveTo>
                  <a:pt x="0" y="0"/>
                </a:moveTo>
                <a:lnTo>
                  <a:pt x="2910299" y="0"/>
                </a:lnTo>
                <a:lnTo>
                  <a:pt x="2910299" y="2817300"/>
                </a:lnTo>
                <a:lnTo>
                  <a:pt x="0" y="2817300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61875" y="3724717"/>
            <a:ext cx="54629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Convolutional Neural</a:t>
            </a:r>
            <a:r>
              <a:rPr sz="3000" b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Network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88975" y="240397"/>
            <a:ext cx="4723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37761C"/>
                </a:solidFill>
                <a:latin typeface="Arial"/>
                <a:cs typeface="Arial"/>
              </a:rPr>
              <a:t>Recurrent Neural</a:t>
            </a:r>
            <a:r>
              <a:rPr sz="3000" b="1" spc="-9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37761C"/>
                </a:solidFill>
                <a:latin typeface="Arial"/>
                <a:cs typeface="Arial"/>
              </a:rPr>
              <a:t>Network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225" y="4688006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179" y="4722360"/>
            <a:ext cx="1026794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ei-Fei Li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3558" y="4688006"/>
            <a:ext cx="3262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25" y="4680840"/>
            <a:ext cx="1379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56525" y="4680840"/>
            <a:ext cx="1423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0975" y="105000"/>
            <a:ext cx="961150" cy="493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3100" y="278724"/>
            <a:ext cx="2807970" cy="0"/>
          </a:xfrm>
          <a:custGeom>
            <a:avLst/>
            <a:gdLst/>
            <a:ahLst/>
            <a:cxnLst/>
            <a:rect l="l" t="t" r="r" b="b"/>
            <a:pathLst>
              <a:path w="2807970">
                <a:moveTo>
                  <a:pt x="2807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67124" y="237734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72650" y="199206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70325" y="257400"/>
            <a:ext cx="1885948" cy="13330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225" y="4688006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179" y="4722360"/>
            <a:ext cx="1026794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ei-Fei Li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3558" y="4688006"/>
            <a:ext cx="3262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25" y="4680840"/>
            <a:ext cx="1379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56525" y="4680840"/>
            <a:ext cx="1423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0975" y="105000"/>
            <a:ext cx="961150" cy="493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3100" y="278724"/>
            <a:ext cx="2807970" cy="0"/>
          </a:xfrm>
          <a:custGeom>
            <a:avLst/>
            <a:gdLst/>
            <a:ahLst/>
            <a:cxnLst/>
            <a:rect l="l" t="t" r="r" b="b"/>
            <a:pathLst>
              <a:path w="2807970">
                <a:moveTo>
                  <a:pt x="2807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67124" y="237734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72650" y="199206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2674" y="4567499"/>
            <a:ext cx="1123950" cy="52197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0" y="0"/>
                </a:moveTo>
                <a:lnTo>
                  <a:pt x="1123799" y="0"/>
                </a:lnTo>
                <a:lnTo>
                  <a:pt x="1123799" y="521399"/>
                </a:lnTo>
                <a:lnTo>
                  <a:pt x="0" y="5213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2674" y="4567499"/>
            <a:ext cx="1123950" cy="52197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0" y="0"/>
                </a:moveTo>
                <a:lnTo>
                  <a:pt x="1123799" y="0"/>
                </a:lnTo>
                <a:lnTo>
                  <a:pt x="1123799" y="521399"/>
                </a:lnTo>
                <a:lnTo>
                  <a:pt x="0" y="521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9400" y="4520987"/>
            <a:ext cx="330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3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270325" y="257400"/>
            <a:ext cx="1885948" cy="13330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225" y="4688006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179" y="4722360"/>
            <a:ext cx="1026794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ei-Fei Li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9125" y="4680840"/>
            <a:ext cx="1379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6525" y="4680840"/>
            <a:ext cx="1423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0975" y="105000"/>
            <a:ext cx="961150" cy="493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63100" y="278724"/>
            <a:ext cx="2807970" cy="0"/>
          </a:xfrm>
          <a:custGeom>
            <a:avLst/>
            <a:gdLst/>
            <a:ahLst/>
            <a:cxnLst/>
            <a:rect l="l" t="t" r="r" b="b"/>
            <a:pathLst>
              <a:path w="2807970">
                <a:moveTo>
                  <a:pt x="2807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67124" y="237734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2674" y="4567499"/>
            <a:ext cx="1123950" cy="52197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0" y="0"/>
                </a:moveTo>
                <a:lnTo>
                  <a:pt x="1123799" y="0"/>
                </a:lnTo>
                <a:lnTo>
                  <a:pt x="1123799" y="521399"/>
                </a:lnTo>
                <a:lnTo>
                  <a:pt x="0" y="521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72650" y="199206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76800" y="4041329"/>
            <a:ext cx="45910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700">
              <a:latin typeface="Times New Roman"/>
              <a:cs typeface="Times New Roman"/>
            </a:endParaRPr>
          </a:p>
          <a:p>
            <a:pPr algn="ctr">
              <a:lnSpc>
                <a:spcPts val="835"/>
              </a:lnSpc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120014" marR="112395" algn="ctr">
              <a:lnSpc>
                <a:spcPts val="83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&lt;S</a:t>
            </a:r>
            <a:r>
              <a:rPr sz="700" spc="-55" dirty="0">
                <a:latin typeface="Arial"/>
                <a:cs typeface="Arial"/>
              </a:rPr>
              <a:t>T</a:t>
            </a:r>
            <a:r>
              <a:rPr sz="700" dirty="0">
                <a:latin typeface="Arial"/>
                <a:cs typeface="Arial"/>
              </a:rPr>
              <a:t>A  </a:t>
            </a:r>
            <a:r>
              <a:rPr sz="700" spc="-10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48158" y="4688006"/>
            <a:ext cx="33134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Justin 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r>
              <a:rPr sz="2100" spc="-382" baseline="-13888" dirty="0">
                <a:latin typeface="Arial"/>
                <a:cs typeface="Arial"/>
              </a:rPr>
              <a:t>&lt;S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-382" baseline="-13888" dirty="0">
                <a:latin typeface="Arial"/>
                <a:cs typeface="Arial"/>
              </a:rPr>
              <a:t>TA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100" spc="-382" baseline="-13888" dirty="0">
                <a:latin typeface="Arial"/>
                <a:cs typeface="Arial"/>
              </a:rPr>
              <a:t>R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100" spc="-382" baseline="-13888" dirty="0">
                <a:latin typeface="Arial"/>
                <a:cs typeface="Arial"/>
              </a:rPr>
              <a:t>T&gt;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rena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70325" y="257400"/>
            <a:ext cx="1885948" cy="13330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5" y="902375"/>
            <a:ext cx="8684737" cy="2676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766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Recurrent Neural Networks: </a:t>
            </a:r>
            <a:r>
              <a:rPr sz="2800" spc="-10" dirty="0"/>
              <a:t>Process</a:t>
            </a:r>
            <a:r>
              <a:rPr sz="2800" spc="-80" dirty="0"/>
              <a:t> </a:t>
            </a:r>
            <a:r>
              <a:rPr sz="2800" spc="-5" dirty="0"/>
              <a:t>Sequences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7976524" y="3763465"/>
            <a:ext cx="206375" cy="353695"/>
          </a:xfrm>
          <a:custGeom>
            <a:avLst/>
            <a:gdLst/>
            <a:ahLst/>
            <a:cxnLst/>
            <a:rect l="l" t="t" r="r" b="b"/>
            <a:pathLst>
              <a:path w="206375" h="353695">
                <a:moveTo>
                  <a:pt x="0" y="353084"/>
                </a:moveTo>
                <a:lnTo>
                  <a:pt x="206082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45907" y="3679276"/>
            <a:ext cx="89804" cy="109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34125" y="4092731"/>
            <a:ext cx="4196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e.g. </a:t>
            </a:r>
            <a:r>
              <a:rPr sz="1800" b="1" spc="-10" dirty="0">
                <a:latin typeface="Arial"/>
                <a:cs typeface="Arial"/>
              </a:rPr>
              <a:t>Video </a:t>
            </a:r>
            <a:r>
              <a:rPr sz="1800" b="1" spc="-5" dirty="0">
                <a:latin typeface="Arial"/>
                <a:cs typeface="Arial"/>
              </a:rPr>
              <a:t>classification on </a:t>
            </a:r>
            <a:r>
              <a:rPr sz="1800" b="1" dirty="0">
                <a:latin typeface="Arial"/>
                <a:cs typeface="Arial"/>
              </a:rPr>
              <a:t>frame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level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947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225" y="4688006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179" y="4722360"/>
            <a:ext cx="1026794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ei-Fei Li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9125" y="4680840"/>
            <a:ext cx="1379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6525" y="4680840"/>
            <a:ext cx="1423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0975" y="105000"/>
            <a:ext cx="961150" cy="493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63100" y="278724"/>
            <a:ext cx="2807970" cy="0"/>
          </a:xfrm>
          <a:custGeom>
            <a:avLst/>
            <a:gdLst/>
            <a:ahLst/>
            <a:cxnLst/>
            <a:rect l="l" t="t" r="r" b="b"/>
            <a:pathLst>
              <a:path w="2807970">
                <a:moveTo>
                  <a:pt x="2807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67124" y="237734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15589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99788" y="3670735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58798" y="35747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76800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76800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184556" y="4252511"/>
            <a:ext cx="243840" cy="341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295">
              <a:lnSpc>
                <a:spcPts val="835"/>
              </a:lnSpc>
              <a:spcBef>
                <a:spcPts val="10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36830" marR="5080" indent="-24765">
              <a:lnSpc>
                <a:spcPts val="830"/>
              </a:lnSpc>
              <a:spcBef>
                <a:spcPts val="25"/>
              </a:spcBef>
            </a:pPr>
            <a:r>
              <a:rPr sz="700" spc="-5" dirty="0">
                <a:latin typeface="Arial"/>
                <a:cs typeface="Arial"/>
              </a:rPr>
              <a:t>&lt;S</a:t>
            </a:r>
            <a:r>
              <a:rPr sz="700" spc="-55" dirty="0">
                <a:latin typeface="Arial"/>
                <a:cs typeface="Arial"/>
              </a:rPr>
              <a:t>T</a:t>
            </a:r>
            <a:r>
              <a:rPr sz="700" dirty="0">
                <a:latin typeface="Arial"/>
                <a:cs typeface="Arial"/>
              </a:rPr>
              <a:t>A  </a:t>
            </a:r>
            <a:r>
              <a:rPr sz="700" spc="-10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99788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58798" y="23852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115589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76889" y="3201312"/>
            <a:ext cx="1612265" cy="1267460"/>
          </a:xfrm>
          <a:custGeom>
            <a:avLst/>
            <a:gdLst/>
            <a:ahLst/>
            <a:cxnLst/>
            <a:rect l="l" t="t" r="r" b="b"/>
            <a:pathLst>
              <a:path w="1612264" h="1267460">
                <a:moveTo>
                  <a:pt x="0" y="1267422"/>
                </a:moveTo>
                <a:lnTo>
                  <a:pt x="54072" y="1265886"/>
                </a:lnTo>
                <a:lnTo>
                  <a:pt x="106026" y="1261363"/>
                </a:lnTo>
                <a:lnTo>
                  <a:pt x="155951" y="1253976"/>
                </a:lnTo>
                <a:lnTo>
                  <a:pt x="203933" y="1243850"/>
                </a:lnTo>
                <a:lnTo>
                  <a:pt x="250063" y="1231109"/>
                </a:lnTo>
                <a:lnTo>
                  <a:pt x="294427" y="1215878"/>
                </a:lnTo>
                <a:lnTo>
                  <a:pt x="337114" y="1198282"/>
                </a:lnTo>
                <a:lnTo>
                  <a:pt x="378213" y="1178444"/>
                </a:lnTo>
                <a:lnTo>
                  <a:pt x="417811" y="1156490"/>
                </a:lnTo>
                <a:lnTo>
                  <a:pt x="455997" y="1132544"/>
                </a:lnTo>
                <a:lnTo>
                  <a:pt x="492859" y="1106731"/>
                </a:lnTo>
                <a:lnTo>
                  <a:pt x="528486" y="1079174"/>
                </a:lnTo>
                <a:lnTo>
                  <a:pt x="562965" y="1049999"/>
                </a:lnTo>
                <a:lnTo>
                  <a:pt x="596386" y="1019330"/>
                </a:lnTo>
                <a:lnTo>
                  <a:pt x="628835" y="987292"/>
                </a:lnTo>
                <a:lnTo>
                  <a:pt x="660402" y="954008"/>
                </a:lnTo>
                <a:lnTo>
                  <a:pt x="691174" y="919604"/>
                </a:lnTo>
                <a:lnTo>
                  <a:pt x="721241" y="884204"/>
                </a:lnTo>
                <a:lnTo>
                  <a:pt x="750689" y="847932"/>
                </a:lnTo>
                <a:lnTo>
                  <a:pt x="779608" y="810913"/>
                </a:lnTo>
                <a:lnTo>
                  <a:pt x="808086" y="773272"/>
                </a:lnTo>
                <a:lnTo>
                  <a:pt x="836211" y="735133"/>
                </a:lnTo>
                <a:lnTo>
                  <a:pt x="864071" y="696620"/>
                </a:lnTo>
                <a:lnTo>
                  <a:pt x="891754" y="657858"/>
                </a:lnTo>
                <a:lnTo>
                  <a:pt x="919349" y="618972"/>
                </a:lnTo>
                <a:lnTo>
                  <a:pt x="948096" y="578467"/>
                </a:lnTo>
                <a:lnTo>
                  <a:pt x="976942" y="538103"/>
                </a:lnTo>
                <a:lnTo>
                  <a:pt x="1005987" y="498021"/>
                </a:lnTo>
                <a:lnTo>
                  <a:pt x="1035332" y="458361"/>
                </a:lnTo>
                <a:lnTo>
                  <a:pt x="1065076" y="419263"/>
                </a:lnTo>
                <a:lnTo>
                  <a:pt x="1095319" y="380869"/>
                </a:lnTo>
                <a:lnTo>
                  <a:pt x="1126160" y="343320"/>
                </a:lnTo>
                <a:lnTo>
                  <a:pt x="1157700" y="306755"/>
                </a:lnTo>
                <a:lnTo>
                  <a:pt x="1190037" y="271317"/>
                </a:lnTo>
                <a:lnTo>
                  <a:pt x="1223272" y="237145"/>
                </a:lnTo>
                <a:lnTo>
                  <a:pt x="1257505" y="204380"/>
                </a:lnTo>
                <a:lnTo>
                  <a:pt x="1292835" y="173163"/>
                </a:lnTo>
                <a:lnTo>
                  <a:pt x="1329363" y="143634"/>
                </a:lnTo>
                <a:lnTo>
                  <a:pt x="1367187" y="115935"/>
                </a:lnTo>
                <a:lnTo>
                  <a:pt x="1406407" y="90207"/>
                </a:lnTo>
                <a:lnTo>
                  <a:pt x="1447124" y="66589"/>
                </a:lnTo>
                <a:lnTo>
                  <a:pt x="1489438" y="45222"/>
                </a:lnTo>
                <a:lnTo>
                  <a:pt x="1533446" y="26248"/>
                </a:lnTo>
                <a:lnTo>
                  <a:pt x="1585108" y="7937"/>
                </a:lnTo>
                <a:lnTo>
                  <a:pt x="1611835" y="46"/>
                </a:lnTo>
                <a:lnTo>
                  <a:pt x="1612008" y="0"/>
                </a:lnTo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61732" y="3119857"/>
            <a:ext cx="217673" cy="1629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48158" y="4688006"/>
            <a:ext cx="33134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Justin 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r>
              <a:rPr sz="2100" spc="-382" baseline="-13888" dirty="0">
                <a:latin typeface="Arial"/>
                <a:cs typeface="Arial"/>
              </a:rPr>
              <a:t>&lt;S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-382" baseline="-13888" dirty="0">
                <a:latin typeface="Arial"/>
                <a:cs typeface="Arial"/>
              </a:rPr>
              <a:t>TA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100" spc="-382" baseline="-13888" dirty="0">
                <a:latin typeface="Arial"/>
                <a:cs typeface="Arial"/>
              </a:rPr>
              <a:t>R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100" spc="-382" baseline="-13888" dirty="0">
                <a:latin typeface="Arial"/>
                <a:cs typeface="Arial"/>
              </a:rPr>
              <a:t>T&gt;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rena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72650" y="199206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2674" y="4567499"/>
            <a:ext cx="1123950" cy="52197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0" y="0"/>
                </a:moveTo>
                <a:lnTo>
                  <a:pt x="1123799" y="0"/>
                </a:lnTo>
                <a:lnTo>
                  <a:pt x="1123799" y="521399"/>
                </a:lnTo>
                <a:lnTo>
                  <a:pt x="0" y="521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72250" y="2177529"/>
            <a:ext cx="3503295" cy="82550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200" b="1" spc="-5" dirty="0">
                <a:latin typeface="Arial"/>
                <a:cs typeface="Arial"/>
              </a:rPr>
              <a:t>before: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h =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tanh(</a:t>
            </a:r>
            <a:r>
              <a:rPr sz="2200" spc="-5" dirty="0">
                <a:solidFill>
                  <a:srgbClr val="37761C"/>
                </a:solidFill>
                <a:latin typeface="Arial"/>
                <a:cs typeface="Arial"/>
              </a:rPr>
              <a:t>Wxh </a:t>
            </a:r>
            <a:r>
              <a:rPr sz="2200" dirty="0">
                <a:solidFill>
                  <a:srgbClr val="37761C"/>
                </a:solidFill>
                <a:latin typeface="Arial"/>
                <a:cs typeface="Arial"/>
              </a:rPr>
              <a:t>* x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+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Whh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*</a:t>
            </a:r>
            <a:r>
              <a:rPr sz="22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2200" spc="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72250" y="3358629"/>
            <a:ext cx="4750435" cy="82550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200" b="1" spc="-5" dirty="0">
                <a:latin typeface="Arial"/>
                <a:cs typeface="Arial"/>
              </a:rPr>
              <a:t>now: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h =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tanh(</a:t>
            </a:r>
            <a:r>
              <a:rPr sz="2200" spc="-5" dirty="0">
                <a:solidFill>
                  <a:srgbClr val="37761C"/>
                </a:solidFill>
                <a:latin typeface="Arial"/>
                <a:cs typeface="Arial"/>
              </a:rPr>
              <a:t>Wxh </a:t>
            </a:r>
            <a:r>
              <a:rPr sz="2200" dirty="0">
                <a:solidFill>
                  <a:srgbClr val="37761C"/>
                </a:solidFill>
                <a:latin typeface="Arial"/>
                <a:cs typeface="Arial"/>
              </a:rPr>
              <a:t>* x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+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Whh </a:t>
            </a:r>
            <a:r>
              <a:rPr sz="2200" dirty="0">
                <a:solidFill>
                  <a:srgbClr val="0000FF"/>
                </a:solidFill>
                <a:latin typeface="Arial"/>
                <a:cs typeface="Arial"/>
              </a:rPr>
              <a:t>* h </a:t>
            </a:r>
            <a:r>
              <a:rPr sz="2200" b="1" dirty="0">
                <a:solidFill>
                  <a:srgbClr val="FF00FF"/>
                </a:solidFill>
                <a:latin typeface="Arial"/>
                <a:cs typeface="Arial"/>
              </a:rPr>
              <a:t>+ </a:t>
            </a:r>
            <a:r>
              <a:rPr sz="2200" b="1" spc="-10" dirty="0">
                <a:solidFill>
                  <a:srgbClr val="FF00FF"/>
                </a:solidFill>
                <a:latin typeface="Arial"/>
                <a:cs typeface="Arial"/>
              </a:rPr>
              <a:t>Wih </a:t>
            </a:r>
            <a:r>
              <a:rPr sz="2200" b="1" dirty="0">
                <a:solidFill>
                  <a:srgbClr val="FF00FF"/>
                </a:solidFill>
                <a:latin typeface="Arial"/>
                <a:cs typeface="Arial"/>
              </a:rPr>
              <a:t>*</a:t>
            </a:r>
            <a:r>
              <a:rPr sz="2200" b="1" spc="-95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solidFill>
                  <a:srgbClr val="FF00FF"/>
                </a:solidFill>
                <a:latin typeface="Arial"/>
                <a:cs typeface="Arial"/>
              </a:rPr>
              <a:t>v</a:t>
            </a:r>
            <a:r>
              <a:rPr sz="2200" spc="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8475" y="4553258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v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90049" y="3227098"/>
            <a:ext cx="5346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0" dirty="0">
                <a:latin typeface="Arial"/>
                <a:cs typeface="Arial"/>
              </a:rPr>
              <a:t>W</a:t>
            </a:r>
            <a:r>
              <a:rPr sz="2200" b="1" spc="-5" dirty="0">
                <a:latin typeface="Arial"/>
                <a:cs typeface="Arial"/>
              </a:rPr>
              <a:t>ih</a:t>
            </a:r>
            <a:endParaRPr sz="2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270325" y="257400"/>
            <a:ext cx="1885948" cy="13330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0975" y="105000"/>
            <a:ext cx="961150" cy="493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100" y="278724"/>
            <a:ext cx="2807970" cy="0"/>
          </a:xfrm>
          <a:custGeom>
            <a:avLst/>
            <a:gdLst/>
            <a:ahLst/>
            <a:cxnLst/>
            <a:rect l="l" t="t" r="r" b="b"/>
            <a:pathLst>
              <a:path w="2807970">
                <a:moveTo>
                  <a:pt x="2807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7124" y="237734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15589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88" y="3670735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58798" y="35747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76800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6800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9788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58798" y="23852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15589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76889" y="3178881"/>
            <a:ext cx="1724660" cy="1290320"/>
          </a:xfrm>
          <a:custGeom>
            <a:avLst/>
            <a:gdLst/>
            <a:ahLst/>
            <a:cxnLst/>
            <a:rect l="l" t="t" r="r" b="b"/>
            <a:pathLst>
              <a:path w="1724660" h="1290320">
                <a:moveTo>
                  <a:pt x="0" y="1289853"/>
                </a:moveTo>
                <a:lnTo>
                  <a:pt x="54072" y="1288318"/>
                </a:lnTo>
                <a:lnTo>
                  <a:pt x="106026" y="1283794"/>
                </a:lnTo>
                <a:lnTo>
                  <a:pt x="155951" y="1276407"/>
                </a:lnTo>
                <a:lnTo>
                  <a:pt x="203933" y="1266281"/>
                </a:lnTo>
                <a:lnTo>
                  <a:pt x="250063" y="1253540"/>
                </a:lnTo>
                <a:lnTo>
                  <a:pt x="294427" y="1238309"/>
                </a:lnTo>
                <a:lnTo>
                  <a:pt x="337114" y="1220713"/>
                </a:lnTo>
                <a:lnTo>
                  <a:pt x="378213" y="1200876"/>
                </a:lnTo>
                <a:lnTo>
                  <a:pt x="417811" y="1178922"/>
                </a:lnTo>
                <a:lnTo>
                  <a:pt x="455997" y="1154976"/>
                </a:lnTo>
                <a:lnTo>
                  <a:pt x="492859" y="1129162"/>
                </a:lnTo>
                <a:lnTo>
                  <a:pt x="528486" y="1101606"/>
                </a:lnTo>
                <a:lnTo>
                  <a:pt x="562965" y="1072431"/>
                </a:lnTo>
                <a:lnTo>
                  <a:pt x="596386" y="1041761"/>
                </a:lnTo>
                <a:lnTo>
                  <a:pt x="628835" y="1009723"/>
                </a:lnTo>
                <a:lnTo>
                  <a:pt x="660402" y="976439"/>
                </a:lnTo>
                <a:lnTo>
                  <a:pt x="691174" y="942035"/>
                </a:lnTo>
                <a:lnTo>
                  <a:pt x="721241" y="906635"/>
                </a:lnTo>
                <a:lnTo>
                  <a:pt x="750689" y="870363"/>
                </a:lnTo>
                <a:lnTo>
                  <a:pt x="779608" y="833344"/>
                </a:lnTo>
                <a:lnTo>
                  <a:pt x="808086" y="795703"/>
                </a:lnTo>
                <a:lnTo>
                  <a:pt x="836211" y="757564"/>
                </a:lnTo>
                <a:lnTo>
                  <a:pt x="864071" y="719051"/>
                </a:lnTo>
                <a:lnTo>
                  <a:pt x="891754" y="680289"/>
                </a:lnTo>
                <a:lnTo>
                  <a:pt x="919349" y="641403"/>
                </a:lnTo>
                <a:lnTo>
                  <a:pt x="948096" y="600899"/>
                </a:lnTo>
                <a:lnTo>
                  <a:pt x="976942" y="560535"/>
                </a:lnTo>
                <a:lnTo>
                  <a:pt x="1005987" y="520452"/>
                </a:lnTo>
                <a:lnTo>
                  <a:pt x="1035332" y="480792"/>
                </a:lnTo>
                <a:lnTo>
                  <a:pt x="1065076" y="441694"/>
                </a:lnTo>
                <a:lnTo>
                  <a:pt x="1095319" y="403301"/>
                </a:lnTo>
                <a:lnTo>
                  <a:pt x="1126160" y="365751"/>
                </a:lnTo>
                <a:lnTo>
                  <a:pt x="1157700" y="329187"/>
                </a:lnTo>
                <a:lnTo>
                  <a:pt x="1190037" y="293748"/>
                </a:lnTo>
                <a:lnTo>
                  <a:pt x="1223272" y="259576"/>
                </a:lnTo>
                <a:lnTo>
                  <a:pt x="1257505" y="226811"/>
                </a:lnTo>
                <a:lnTo>
                  <a:pt x="1292835" y="195594"/>
                </a:lnTo>
                <a:lnTo>
                  <a:pt x="1329363" y="166066"/>
                </a:lnTo>
                <a:lnTo>
                  <a:pt x="1367187" y="138367"/>
                </a:lnTo>
                <a:lnTo>
                  <a:pt x="1406407" y="112638"/>
                </a:lnTo>
                <a:lnTo>
                  <a:pt x="1447124" y="89020"/>
                </a:lnTo>
                <a:lnTo>
                  <a:pt x="1489438" y="67653"/>
                </a:lnTo>
                <a:lnTo>
                  <a:pt x="1533446" y="48679"/>
                </a:lnTo>
                <a:lnTo>
                  <a:pt x="1602858" y="25012"/>
                </a:lnTo>
                <a:lnTo>
                  <a:pt x="1676646" y="7518"/>
                </a:lnTo>
                <a:lnTo>
                  <a:pt x="1715287" y="1235"/>
                </a:lnTo>
                <a:lnTo>
                  <a:pt x="172461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90041" y="3137951"/>
            <a:ext cx="107276" cy="81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72650" y="199206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42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342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83988" y="2101899"/>
            <a:ext cx="969010" cy="2248535"/>
          </a:xfrm>
          <a:custGeom>
            <a:avLst/>
            <a:gdLst/>
            <a:ahLst/>
            <a:cxnLst/>
            <a:rect l="l" t="t" r="r" b="b"/>
            <a:pathLst>
              <a:path w="969010" h="2248535">
                <a:moveTo>
                  <a:pt x="0" y="0"/>
                </a:moveTo>
                <a:lnTo>
                  <a:pt x="40380" y="1409"/>
                </a:lnTo>
                <a:lnTo>
                  <a:pt x="80298" y="5583"/>
                </a:lnTo>
                <a:lnTo>
                  <a:pt x="119723" y="12440"/>
                </a:lnTo>
                <a:lnTo>
                  <a:pt x="158627" y="21899"/>
                </a:lnTo>
                <a:lnTo>
                  <a:pt x="196980" y="33879"/>
                </a:lnTo>
                <a:lnTo>
                  <a:pt x="234754" y="48297"/>
                </a:lnTo>
                <a:lnTo>
                  <a:pt x="271919" y="65074"/>
                </a:lnTo>
                <a:lnTo>
                  <a:pt x="308447" y="84128"/>
                </a:lnTo>
                <a:lnTo>
                  <a:pt x="344307" y="105377"/>
                </a:lnTo>
                <a:lnTo>
                  <a:pt x="379472" y="128740"/>
                </a:lnTo>
                <a:lnTo>
                  <a:pt x="413912" y="154135"/>
                </a:lnTo>
                <a:lnTo>
                  <a:pt x="447598" y="181483"/>
                </a:lnTo>
                <a:lnTo>
                  <a:pt x="480501" y="210700"/>
                </a:lnTo>
                <a:lnTo>
                  <a:pt x="512591" y="241706"/>
                </a:lnTo>
                <a:lnTo>
                  <a:pt x="543840" y="274419"/>
                </a:lnTo>
                <a:lnTo>
                  <a:pt x="574220" y="308759"/>
                </a:lnTo>
                <a:lnTo>
                  <a:pt x="603699" y="344644"/>
                </a:lnTo>
                <a:lnTo>
                  <a:pt x="632251" y="381992"/>
                </a:lnTo>
                <a:lnTo>
                  <a:pt x="659844" y="420723"/>
                </a:lnTo>
                <a:lnTo>
                  <a:pt x="686451" y="460754"/>
                </a:lnTo>
                <a:lnTo>
                  <a:pt x="712043" y="502005"/>
                </a:lnTo>
                <a:lnTo>
                  <a:pt x="736590" y="544395"/>
                </a:lnTo>
                <a:lnTo>
                  <a:pt x="760063" y="587841"/>
                </a:lnTo>
                <a:lnTo>
                  <a:pt x="782433" y="632263"/>
                </a:lnTo>
                <a:lnTo>
                  <a:pt x="803671" y="677580"/>
                </a:lnTo>
                <a:lnTo>
                  <a:pt x="823748" y="723709"/>
                </a:lnTo>
                <a:lnTo>
                  <a:pt x="842635" y="770571"/>
                </a:lnTo>
                <a:lnTo>
                  <a:pt x="860303" y="818083"/>
                </a:lnTo>
                <a:lnTo>
                  <a:pt x="876722" y="866164"/>
                </a:lnTo>
                <a:lnTo>
                  <a:pt x="891865" y="914733"/>
                </a:lnTo>
                <a:lnTo>
                  <a:pt x="905701" y="963708"/>
                </a:lnTo>
                <a:lnTo>
                  <a:pt x="918201" y="1013009"/>
                </a:lnTo>
                <a:lnTo>
                  <a:pt x="929337" y="1062554"/>
                </a:lnTo>
                <a:lnTo>
                  <a:pt x="939079" y="1112261"/>
                </a:lnTo>
                <a:lnTo>
                  <a:pt x="947399" y="1162049"/>
                </a:lnTo>
                <a:lnTo>
                  <a:pt x="954853" y="1216503"/>
                </a:lnTo>
                <a:lnTo>
                  <a:pt x="960641" y="1270850"/>
                </a:lnTo>
                <a:lnTo>
                  <a:pt x="964834" y="1324984"/>
                </a:lnTo>
                <a:lnTo>
                  <a:pt x="967501" y="1378799"/>
                </a:lnTo>
                <a:lnTo>
                  <a:pt x="968713" y="1432189"/>
                </a:lnTo>
                <a:lnTo>
                  <a:pt x="968542" y="1485046"/>
                </a:lnTo>
                <a:lnTo>
                  <a:pt x="967056" y="1537265"/>
                </a:lnTo>
                <a:lnTo>
                  <a:pt x="964328" y="1588740"/>
                </a:lnTo>
                <a:lnTo>
                  <a:pt x="960426" y="1639363"/>
                </a:lnTo>
                <a:lnTo>
                  <a:pt x="955423" y="1689029"/>
                </a:lnTo>
                <a:lnTo>
                  <a:pt x="949388" y="1737631"/>
                </a:lnTo>
                <a:lnTo>
                  <a:pt x="942392" y="1785063"/>
                </a:lnTo>
                <a:lnTo>
                  <a:pt x="934505" y="1831218"/>
                </a:lnTo>
                <a:lnTo>
                  <a:pt x="925798" y="1875990"/>
                </a:lnTo>
                <a:lnTo>
                  <a:pt x="916341" y="1919272"/>
                </a:lnTo>
                <a:lnTo>
                  <a:pt x="906205" y="1960959"/>
                </a:lnTo>
                <a:lnTo>
                  <a:pt x="891756" y="2013875"/>
                </a:lnTo>
                <a:lnTo>
                  <a:pt x="876392" y="2063512"/>
                </a:lnTo>
                <a:lnTo>
                  <a:pt x="860281" y="2109620"/>
                </a:lnTo>
                <a:lnTo>
                  <a:pt x="843588" y="2151944"/>
                </a:lnTo>
                <a:lnTo>
                  <a:pt x="826482" y="2190233"/>
                </a:lnTo>
                <a:lnTo>
                  <a:pt x="809130" y="2224236"/>
                </a:lnTo>
                <a:lnTo>
                  <a:pt x="796054" y="2246772"/>
                </a:lnTo>
                <a:lnTo>
                  <a:pt x="794954" y="2248531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04558" y="4317298"/>
            <a:ext cx="104713" cy="998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99649" y="2727808"/>
            <a:ext cx="1092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sample!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2674" y="4567499"/>
            <a:ext cx="1123950" cy="52197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0" y="0"/>
                </a:moveTo>
                <a:lnTo>
                  <a:pt x="1123799" y="0"/>
                </a:lnTo>
                <a:lnTo>
                  <a:pt x="1123799" y="521399"/>
                </a:lnTo>
                <a:lnTo>
                  <a:pt x="0" y="521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70325" y="257400"/>
            <a:ext cx="1885948" cy="13330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97179" y="4722360"/>
            <a:ext cx="1026794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ei-Fei Li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84556" y="4260932"/>
            <a:ext cx="243840" cy="3346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74295">
              <a:lnSpc>
                <a:spcPts val="835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36830" marR="5080" indent="-24765">
              <a:lnSpc>
                <a:spcPts val="83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&lt;S</a:t>
            </a:r>
            <a:r>
              <a:rPr sz="700" spc="-55" dirty="0">
                <a:latin typeface="Arial"/>
                <a:cs typeface="Arial"/>
              </a:rPr>
              <a:t>T</a:t>
            </a:r>
            <a:r>
              <a:rPr sz="700" dirty="0">
                <a:latin typeface="Arial"/>
                <a:cs typeface="Arial"/>
              </a:rPr>
              <a:t>A  </a:t>
            </a:r>
            <a:r>
              <a:rPr sz="700" spc="-10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44926" y="4365707"/>
            <a:ext cx="2381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45225" y="4709660"/>
            <a:ext cx="1651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73558" y="4709660"/>
            <a:ext cx="3262629" cy="311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Justin 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r>
              <a:rPr sz="2100" spc="-382" baseline="-13888" dirty="0">
                <a:latin typeface="Arial"/>
                <a:cs typeface="Arial"/>
              </a:rPr>
              <a:t>&lt;S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-382" baseline="-13888" dirty="0">
                <a:latin typeface="Arial"/>
                <a:cs typeface="Arial"/>
              </a:rPr>
              <a:t>TA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100" spc="-382" baseline="-13888" dirty="0">
                <a:latin typeface="Arial"/>
                <a:cs typeface="Arial"/>
              </a:rPr>
              <a:t>R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100" spc="-382" baseline="-13888" dirty="0">
                <a:latin typeface="Arial"/>
                <a:cs typeface="Arial"/>
              </a:rPr>
              <a:t>T&gt;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rena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0975" y="105000"/>
            <a:ext cx="961150" cy="493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100" y="278724"/>
            <a:ext cx="2807970" cy="0"/>
          </a:xfrm>
          <a:custGeom>
            <a:avLst/>
            <a:gdLst/>
            <a:ahLst/>
            <a:cxnLst/>
            <a:rect l="l" t="t" r="r" b="b"/>
            <a:pathLst>
              <a:path w="2807970">
                <a:moveTo>
                  <a:pt x="2807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7124" y="237734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15589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88" y="3670735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58798" y="35747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76800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6800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9788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58798" y="23852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15589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76889" y="3178881"/>
            <a:ext cx="1724660" cy="1290320"/>
          </a:xfrm>
          <a:custGeom>
            <a:avLst/>
            <a:gdLst/>
            <a:ahLst/>
            <a:cxnLst/>
            <a:rect l="l" t="t" r="r" b="b"/>
            <a:pathLst>
              <a:path w="1724660" h="1290320">
                <a:moveTo>
                  <a:pt x="0" y="1289853"/>
                </a:moveTo>
                <a:lnTo>
                  <a:pt x="54072" y="1288318"/>
                </a:lnTo>
                <a:lnTo>
                  <a:pt x="106026" y="1283794"/>
                </a:lnTo>
                <a:lnTo>
                  <a:pt x="155951" y="1276407"/>
                </a:lnTo>
                <a:lnTo>
                  <a:pt x="203933" y="1266281"/>
                </a:lnTo>
                <a:lnTo>
                  <a:pt x="250063" y="1253540"/>
                </a:lnTo>
                <a:lnTo>
                  <a:pt x="294427" y="1238309"/>
                </a:lnTo>
                <a:lnTo>
                  <a:pt x="337114" y="1220713"/>
                </a:lnTo>
                <a:lnTo>
                  <a:pt x="378213" y="1200876"/>
                </a:lnTo>
                <a:lnTo>
                  <a:pt x="417811" y="1178922"/>
                </a:lnTo>
                <a:lnTo>
                  <a:pt x="455997" y="1154976"/>
                </a:lnTo>
                <a:lnTo>
                  <a:pt x="492859" y="1129162"/>
                </a:lnTo>
                <a:lnTo>
                  <a:pt x="528486" y="1101606"/>
                </a:lnTo>
                <a:lnTo>
                  <a:pt x="562965" y="1072431"/>
                </a:lnTo>
                <a:lnTo>
                  <a:pt x="596386" y="1041761"/>
                </a:lnTo>
                <a:lnTo>
                  <a:pt x="628835" y="1009723"/>
                </a:lnTo>
                <a:lnTo>
                  <a:pt x="660402" y="976439"/>
                </a:lnTo>
                <a:lnTo>
                  <a:pt x="691174" y="942035"/>
                </a:lnTo>
                <a:lnTo>
                  <a:pt x="721241" y="906635"/>
                </a:lnTo>
                <a:lnTo>
                  <a:pt x="750689" y="870363"/>
                </a:lnTo>
                <a:lnTo>
                  <a:pt x="779608" y="833344"/>
                </a:lnTo>
                <a:lnTo>
                  <a:pt x="808086" y="795703"/>
                </a:lnTo>
                <a:lnTo>
                  <a:pt x="836211" y="757564"/>
                </a:lnTo>
                <a:lnTo>
                  <a:pt x="864071" y="719051"/>
                </a:lnTo>
                <a:lnTo>
                  <a:pt x="891754" y="680289"/>
                </a:lnTo>
                <a:lnTo>
                  <a:pt x="919349" y="641403"/>
                </a:lnTo>
                <a:lnTo>
                  <a:pt x="948096" y="600899"/>
                </a:lnTo>
                <a:lnTo>
                  <a:pt x="976942" y="560535"/>
                </a:lnTo>
                <a:lnTo>
                  <a:pt x="1005987" y="520452"/>
                </a:lnTo>
                <a:lnTo>
                  <a:pt x="1035332" y="480792"/>
                </a:lnTo>
                <a:lnTo>
                  <a:pt x="1065076" y="441694"/>
                </a:lnTo>
                <a:lnTo>
                  <a:pt x="1095319" y="403301"/>
                </a:lnTo>
                <a:lnTo>
                  <a:pt x="1126160" y="365751"/>
                </a:lnTo>
                <a:lnTo>
                  <a:pt x="1157700" y="329187"/>
                </a:lnTo>
                <a:lnTo>
                  <a:pt x="1190037" y="293748"/>
                </a:lnTo>
                <a:lnTo>
                  <a:pt x="1223272" y="259576"/>
                </a:lnTo>
                <a:lnTo>
                  <a:pt x="1257505" y="226811"/>
                </a:lnTo>
                <a:lnTo>
                  <a:pt x="1292835" y="195594"/>
                </a:lnTo>
                <a:lnTo>
                  <a:pt x="1329363" y="166066"/>
                </a:lnTo>
                <a:lnTo>
                  <a:pt x="1367187" y="138367"/>
                </a:lnTo>
                <a:lnTo>
                  <a:pt x="1406407" y="112638"/>
                </a:lnTo>
                <a:lnTo>
                  <a:pt x="1447124" y="89020"/>
                </a:lnTo>
                <a:lnTo>
                  <a:pt x="1489438" y="67653"/>
                </a:lnTo>
                <a:lnTo>
                  <a:pt x="1533446" y="48679"/>
                </a:lnTo>
                <a:lnTo>
                  <a:pt x="1602858" y="25012"/>
                </a:lnTo>
                <a:lnTo>
                  <a:pt x="1676646" y="7518"/>
                </a:lnTo>
                <a:lnTo>
                  <a:pt x="1715287" y="1235"/>
                </a:lnTo>
                <a:lnTo>
                  <a:pt x="172461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90041" y="3137951"/>
            <a:ext cx="107276" cy="81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72650" y="199206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42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342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2674" y="4567499"/>
            <a:ext cx="1123950" cy="52197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0" y="0"/>
                </a:moveTo>
                <a:lnTo>
                  <a:pt x="1123799" y="0"/>
                </a:lnTo>
                <a:lnTo>
                  <a:pt x="1123799" y="521399"/>
                </a:lnTo>
                <a:lnTo>
                  <a:pt x="0" y="521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83854" y="3130844"/>
            <a:ext cx="270875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57264" y="3670829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16273" y="3574853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73053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57264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16273" y="2385259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773053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70325" y="257400"/>
            <a:ext cx="1885948" cy="13330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97179" y="4722360"/>
            <a:ext cx="1026794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ei-Fei Li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84556" y="4260932"/>
            <a:ext cx="243840" cy="3346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74295">
              <a:lnSpc>
                <a:spcPts val="835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36830" marR="5080" indent="-24765">
              <a:lnSpc>
                <a:spcPts val="83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&lt;S</a:t>
            </a:r>
            <a:r>
              <a:rPr sz="700" spc="-55" dirty="0">
                <a:latin typeface="Arial"/>
                <a:cs typeface="Arial"/>
              </a:rPr>
              <a:t>T</a:t>
            </a:r>
            <a:r>
              <a:rPr sz="700" dirty="0">
                <a:latin typeface="Arial"/>
                <a:cs typeface="Arial"/>
              </a:rPr>
              <a:t>A  </a:t>
            </a:r>
            <a:r>
              <a:rPr sz="700" spc="-10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44926" y="4365707"/>
            <a:ext cx="2381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45225" y="4709660"/>
            <a:ext cx="1651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73558" y="4709660"/>
            <a:ext cx="3262629" cy="311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Justin 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r>
              <a:rPr sz="2100" spc="-382" baseline="-13888" dirty="0">
                <a:latin typeface="Arial"/>
                <a:cs typeface="Arial"/>
              </a:rPr>
              <a:t>&lt;S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-382" baseline="-13888" dirty="0">
                <a:latin typeface="Arial"/>
                <a:cs typeface="Arial"/>
              </a:rPr>
              <a:t>TA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100" spc="-382" baseline="-13888" dirty="0">
                <a:latin typeface="Arial"/>
                <a:cs typeface="Arial"/>
              </a:rPr>
              <a:t>R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100" spc="-382" baseline="-13888" dirty="0">
                <a:latin typeface="Arial"/>
                <a:cs typeface="Arial"/>
              </a:rPr>
              <a:t>T&gt;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rena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0975" y="105000"/>
            <a:ext cx="961150" cy="493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100" y="278724"/>
            <a:ext cx="2807970" cy="0"/>
          </a:xfrm>
          <a:custGeom>
            <a:avLst/>
            <a:gdLst/>
            <a:ahLst/>
            <a:cxnLst/>
            <a:rect l="l" t="t" r="r" b="b"/>
            <a:pathLst>
              <a:path w="2807970">
                <a:moveTo>
                  <a:pt x="2807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7124" y="237734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15589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88" y="3670735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58798" y="35747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76800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6800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9788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58798" y="23852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15589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76889" y="3178881"/>
            <a:ext cx="1724660" cy="1290320"/>
          </a:xfrm>
          <a:custGeom>
            <a:avLst/>
            <a:gdLst/>
            <a:ahLst/>
            <a:cxnLst/>
            <a:rect l="l" t="t" r="r" b="b"/>
            <a:pathLst>
              <a:path w="1724660" h="1290320">
                <a:moveTo>
                  <a:pt x="0" y="1289853"/>
                </a:moveTo>
                <a:lnTo>
                  <a:pt x="54072" y="1288318"/>
                </a:lnTo>
                <a:lnTo>
                  <a:pt x="106026" y="1283794"/>
                </a:lnTo>
                <a:lnTo>
                  <a:pt x="155951" y="1276407"/>
                </a:lnTo>
                <a:lnTo>
                  <a:pt x="203933" y="1266281"/>
                </a:lnTo>
                <a:lnTo>
                  <a:pt x="250063" y="1253540"/>
                </a:lnTo>
                <a:lnTo>
                  <a:pt x="294427" y="1238309"/>
                </a:lnTo>
                <a:lnTo>
                  <a:pt x="337114" y="1220713"/>
                </a:lnTo>
                <a:lnTo>
                  <a:pt x="378213" y="1200876"/>
                </a:lnTo>
                <a:lnTo>
                  <a:pt x="417811" y="1178922"/>
                </a:lnTo>
                <a:lnTo>
                  <a:pt x="455997" y="1154976"/>
                </a:lnTo>
                <a:lnTo>
                  <a:pt x="492859" y="1129162"/>
                </a:lnTo>
                <a:lnTo>
                  <a:pt x="528486" y="1101606"/>
                </a:lnTo>
                <a:lnTo>
                  <a:pt x="562965" y="1072431"/>
                </a:lnTo>
                <a:lnTo>
                  <a:pt x="596386" y="1041761"/>
                </a:lnTo>
                <a:lnTo>
                  <a:pt x="628835" y="1009723"/>
                </a:lnTo>
                <a:lnTo>
                  <a:pt x="660402" y="976439"/>
                </a:lnTo>
                <a:lnTo>
                  <a:pt x="691174" y="942035"/>
                </a:lnTo>
                <a:lnTo>
                  <a:pt x="721241" y="906635"/>
                </a:lnTo>
                <a:lnTo>
                  <a:pt x="750689" y="870363"/>
                </a:lnTo>
                <a:lnTo>
                  <a:pt x="779608" y="833344"/>
                </a:lnTo>
                <a:lnTo>
                  <a:pt x="808086" y="795703"/>
                </a:lnTo>
                <a:lnTo>
                  <a:pt x="836211" y="757564"/>
                </a:lnTo>
                <a:lnTo>
                  <a:pt x="864071" y="719051"/>
                </a:lnTo>
                <a:lnTo>
                  <a:pt x="891754" y="680289"/>
                </a:lnTo>
                <a:lnTo>
                  <a:pt x="919349" y="641403"/>
                </a:lnTo>
                <a:lnTo>
                  <a:pt x="948096" y="600899"/>
                </a:lnTo>
                <a:lnTo>
                  <a:pt x="976942" y="560535"/>
                </a:lnTo>
                <a:lnTo>
                  <a:pt x="1005987" y="520452"/>
                </a:lnTo>
                <a:lnTo>
                  <a:pt x="1035332" y="480792"/>
                </a:lnTo>
                <a:lnTo>
                  <a:pt x="1065076" y="441694"/>
                </a:lnTo>
                <a:lnTo>
                  <a:pt x="1095319" y="403301"/>
                </a:lnTo>
                <a:lnTo>
                  <a:pt x="1126160" y="365751"/>
                </a:lnTo>
                <a:lnTo>
                  <a:pt x="1157700" y="329187"/>
                </a:lnTo>
                <a:lnTo>
                  <a:pt x="1190037" y="293748"/>
                </a:lnTo>
                <a:lnTo>
                  <a:pt x="1223272" y="259576"/>
                </a:lnTo>
                <a:lnTo>
                  <a:pt x="1257505" y="226811"/>
                </a:lnTo>
                <a:lnTo>
                  <a:pt x="1292835" y="195594"/>
                </a:lnTo>
                <a:lnTo>
                  <a:pt x="1329363" y="166066"/>
                </a:lnTo>
                <a:lnTo>
                  <a:pt x="1367187" y="138367"/>
                </a:lnTo>
                <a:lnTo>
                  <a:pt x="1406407" y="112638"/>
                </a:lnTo>
                <a:lnTo>
                  <a:pt x="1447124" y="89020"/>
                </a:lnTo>
                <a:lnTo>
                  <a:pt x="1489438" y="67653"/>
                </a:lnTo>
                <a:lnTo>
                  <a:pt x="1533446" y="48679"/>
                </a:lnTo>
                <a:lnTo>
                  <a:pt x="1602858" y="25012"/>
                </a:lnTo>
                <a:lnTo>
                  <a:pt x="1676646" y="7518"/>
                </a:lnTo>
                <a:lnTo>
                  <a:pt x="1715287" y="1235"/>
                </a:lnTo>
                <a:lnTo>
                  <a:pt x="172461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90041" y="3137951"/>
            <a:ext cx="107276" cy="81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72650" y="199206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42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342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2674" y="4567499"/>
            <a:ext cx="1123950" cy="52197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0" y="0"/>
                </a:moveTo>
                <a:lnTo>
                  <a:pt x="1123799" y="0"/>
                </a:lnTo>
                <a:lnTo>
                  <a:pt x="1123799" y="521399"/>
                </a:lnTo>
                <a:lnTo>
                  <a:pt x="0" y="521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83854" y="3130844"/>
            <a:ext cx="270875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57264" y="3670829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16273" y="3574853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73053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57264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16273" y="2385259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773053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200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200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41453" y="2101899"/>
            <a:ext cx="998855" cy="2249170"/>
          </a:xfrm>
          <a:custGeom>
            <a:avLst/>
            <a:gdLst/>
            <a:ahLst/>
            <a:cxnLst/>
            <a:rect l="l" t="t" r="r" b="b"/>
            <a:pathLst>
              <a:path w="998854" h="2249170">
                <a:moveTo>
                  <a:pt x="0" y="0"/>
                </a:moveTo>
                <a:lnTo>
                  <a:pt x="41586" y="1409"/>
                </a:lnTo>
                <a:lnTo>
                  <a:pt x="82691" y="5583"/>
                </a:lnTo>
                <a:lnTo>
                  <a:pt x="123285" y="12440"/>
                </a:lnTo>
                <a:lnTo>
                  <a:pt x="163340" y="21899"/>
                </a:lnTo>
                <a:lnTo>
                  <a:pt x="202824" y="33879"/>
                </a:lnTo>
                <a:lnTo>
                  <a:pt x="241708" y="48297"/>
                </a:lnTo>
                <a:lnTo>
                  <a:pt x="279964" y="65074"/>
                </a:lnTo>
                <a:lnTo>
                  <a:pt x="317561" y="84128"/>
                </a:lnTo>
                <a:lnTo>
                  <a:pt x="354470" y="105377"/>
                </a:lnTo>
                <a:lnTo>
                  <a:pt x="390662" y="128740"/>
                </a:lnTo>
                <a:lnTo>
                  <a:pt x="426106" y="154135"/>
                </a:lnTo>
                <a:lnTo>
                  <a:pt x="460773" y="181483"/>
                </a:lnTo>
                <a:lnTo>
                  <a:pt x="494634" y="210700"/>
                </a:lnTo>
                <a:lnTo>
                  <a:pt x="527659" y="241706"/>
                </a:lnTo>
                <a:lnTo>
                  <a:pt x="559818" y="274419"/>
                </a:lnTo>
                <a:lnTo>
                  <a:pt x="591083" y="308759"/>
                </a:lnTo>
                <a:lnTo>
                  <a:pt x="621423" y="344644"/>
                </a:lnTo>
                <a:lnTo>
                  <a:pt x="650808" y="381992"/>
                </a:lnTo>
                <a:lnTo>
                  <a:pt x="679210" y="420723"/>
                </a:lnTo>
                <a:lnTo>
                  <a:pt x="706599" y="460754"/>
                </a:lnTo>
                <a:lnTo>
                  <a:pt x="732945" y="502005"/>
                </a:lnTo>
                <a:lnTo>
                  <a:pt x="758218" y="544395"/>
                </a:lnTo>
                <a:lnTo>
                  <a:pt x="782389" y="587841"/>
                </a:lnTo>
                <a:lnTo>
                  <a:pt x="805429" y="632263"/>
                </a:lnTo>
                <a:lnTo>
                  <a:pt x="827308" y="677580"/>
                </a:lnTo>
                <a:lnTo>
                  <a:pt x="847996" y="723709"/>
                </a:lnTo>
                <a:lnTo>
                  <a:pt x="867464" y="770571"/>
                </a:lnTo>
                <a:lnTo>
                  <a:pt x="885682" y="818083"/>
                </a:lnTo>
                <a:lnTo>
                  <a:pt x="902621" y="866164"/>
                </a:lnTo>
                <a:lnTo>
                  <a:pt x="918251" y="914733"/>
                </a:lnTo>
                <a:lnTo>
                  <a:pt x="932543" y="963708"/>
                </a:lnTo>
                <a:lnTo>
                  <a:pt x="945466" y="1013009"/>
                </a:lnTo>
                <a:lnTo>
                  <a:pt x="956992" y="1062554"/>
                </a:lnTo>
                <a:lnTo>
                  <a:pt x="967091" y="1112261"/>
                </a:lnTo>
                <a:lnTo>
                  <a:pt x="975733" y="1162049"/>
                </a:lnTo>
                <a:lnTo>
                  <a:pt x="983501" y="1216503"/>
                </a:lnTo>
                <a:lnTo>
                  <a:pt x="989563" y="1270850"/>
                </a:lnTo>
                <a:lnTo>
                  <a:pt x="993993" y="1324984"/>
                </a:lnTo>
                <a:lnTo>
                  <a:pt x="996862" y="1378799"/>
                </a:lnTo>
                <a:lnTo>
                  <a:pt x="998242" y="1432189"/>
                </a:lnTo>
                <a:lnTo>
                  <a:pt x="998207" y="1485046"/>
                </a:lnTo>
                <a:lnTo>
                  <a:pt x="996828" y="1537265"/>
                </a:lnTo>
                <a:lnTo>
                  <a:pt x="994179" y="1588740"/>
                </a:lnTo>
                <a:lnTo>
                  <a:pt x="990331" y="1639363"/>
                </a:lnTo>
                <a:lnTo>
                  <a:pt x="985358" y="1689029"/>
                </a:lnTo>
                <a:lnTo>
                  <a:pt x="979330" y="1737631"/>
                </a:lnTo>
                <a:lnTo>
                  <a:pt x="972322" y="1785063"/>
                </a:lnTo>
                <a:lnTo>
                  <a:pt x="964405" y="1831218"/>
                </a:lnTo>
                <a:lnTo>
                  <a:pt x="955652" y="1875990"/>
                </a:lnTo>
                <a:lnTo>
                  <a:pt x="946135" y="1919272"/>
                </a:lnTo>
                <a:lnTo>
                  <a:pt x="935927" y="1960959"/>
                </a:lnTo>
                <a:lnTo>
                  <a:pt x="921366" y="2013875"/>
                </a:lnTo>
                <a:lnTo>
                  <a:pt x="905877" y="2063512"/>
                </a:lnTo>
                <a:lnTo>
                  <a:pt x="889631" y="2109620"/>
                </a:lnTo>
                <a:lnTo>
                  <a:pt x="872800" y="2151944"/>
                </a:lnTo>
                <a:lnTo>
                  <a:pt x="855556" y="2190233"/>
                </a:lnTo>
                <a:lnTo>
                  <a:pt x="838070" y="2224236"/>
                </a:lnTo>
                <a:lnTo>
                  <a:pt x="824900" y="2246772"/>
                </a:lnTo>
                <a:lnTo>
                  <a:pt x="823651" y="2248755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90570" y="4317469"/>
            <a:ext cx="104801" cy="996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300500" y="2773958"/>
            <a:ext cx="1092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sample!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270325" y="257400"/>
            <a:ext cx="1885948" cy="13330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97179" y="4722360"/>
            <a:ext cx="1026794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ei-Fei Li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84556" y="4260932"/>
            <a:ext cx="243840" cy="3346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74295">
              <a:lnSpc>
                <a:spcPts val="835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36830" marR="5080" indent="-24765">
              <a:lnSpc>
                <a:spcPts val="83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&lt;S</a:t>
            </a:r>
            <a:r>
              <a:rPr sz="700" spc="-55" dirty="0">
                <a:latin typeface="Arial"/>
                <a:cs typeface="Arial"/>
              </a:rPr>
              <a:t>T</a:t>
            </a:r>
            <a:r>
              <a:rPr sz="700" dirty="0">
                <a:latin typeface="Arial"/>
                <a:cs typeface="Arial"/>
              </a:rPr>
              <a:t>A  </a:t>
            </a:r>
            <a:r>
              <a:rPr sz="700" spc="-10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44926" y="4365707"/>
            <a:ext cx="2381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575108" y="4365707"/>
            <a:ext cx="1492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hat</a:t>
            </a:r>
            <a:endParaRPr sz="7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45225" y="4709660"/>
            <a:ext cx="1651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73558" y="4709660"/>
            <a:ext cx="3262629" cy="311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Justin 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r>
              <a:rPr sz="2100" spc="-382" baseline="-13888" dirty="0">
                <a:latin typeface="Arial"/>
                <a:cs typeface="Arial"/>
              </a:rPr>
              <a:t>&lt;S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-382" baseline="-13888" dirty="0">
                <a:latin typeface="Arial"/>
                <a:cs typeface="Arial"/>
              </a:rPr>
              <a:t>TA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100" spc="-382" baseline="-13888" dirty="0">
                <a:latin typeface="Arial"/>
                <a:cs typeface="Arial"/>
              </a:rPr>
              <a:t>R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100" spc="-382" baseline="-13888" dirty="0">
                <a:latin typeface="Arial"/>
                <a:cs typeface="Arial"/>
              </a:rPr>
              <a:t>T&gt;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rena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0975" y="105000"/>
            <a:ext cx="961150" cy="493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100" y="278724"/>
            <a:ext cx="2807970" cy="0"/>
          </a:xfrm>
          <a:custGeom>
            <a:avLst/>
            <a:gdLst/>
            <a:ahLst/>
            <a:cxnLst/>
            <a:rect l="l" t="t" r="r" b="b"/>
            <a:pathLst>
              <a:path w="2807970">
                <a:moveTo>
                  <a:pt x="2807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7124" y="237734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15589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88" y="3670735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58798" y="35747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76800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6800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9788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58798" y="23852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15589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76889" y="3178881"/>
            <a:ext cx="1724660" cy="1290320"/>
          </a:xfrm>
          <a:custGeom>
            <a:avLst/>
            <a:gdLst/>
            <a:ahLst/>
            <a:cxnLst/>
            <a:rect l="l" t="t" r="r" b="b"/>
            <a:pathLst>
              <a:path w="1724660" h="1290320">
                <a:moveTo>
                  <a:pt x="0" y="1289853"/>
                </a:moveTo>
                <a:lnTo>
                  <a:pt x="54072" y="1288318"/>
                </a:lnTo>
                <a:lnTo>
                  <a:pt x="106026" y="1283794"/>
                </a:lnTo>
                <a:lnTo>
                  <a:pt x="155951" y="1276407"/>
                </a:lnTo>
                <a:lnTo>
                  <a:pt x="203933" y="1266281"/>
                </a:lnTo>
                <a:lnTo>
                  <a:pt x="250063" y="1253540"/>
                </a:lnTo>
                <a:lnTo>
                  <a:pt x="294427" y="1238309"/>
                </a:lnTo>
                <a:lnTo>
                  <a:pt x="337114" y="1220713"/>
                </a:lnTo>
                <a:lnTo>
                  <a:pt x="378213" y="1200876"/>
                </a:lnTo>
                <a:lnTo>
                  <a:pt x="417811" y="1178922"/>
                </a:lnTo>
                <a:lnTo>
                  <a:pt x="455997" y="1154976"/>
                </a:lnTo>
                <a:lnTo>
                  <a:pt x="492859" y="1129162"/>
                </a:lnTo>
                <a:lnTo>
                  <a:pt x="528486" y="1101606"/>
                </a:lnTo>
                <a:lnTo>
                  <a:pt x="562965" y="1072431"/>
                </a:lnTo>
                <a:lnTo>
                  <a:pt x="596386" y="1041761"/>
                </a:lnTo>
                <a:lnTo>
                  <a:pt x="628835" y="1009723"/>
                </a:lnTo>
                <a:lnTo>
                  <a:pt x="660402" y="976439"/>
                </a:lnTo>
                <a:lnTo>
                  <a:pt x="691174" y="942035"/>
                </a:lnTo>
                <a:lnTo>
                  <a:pt x="721241" y="906635"/>
                </a:lnTo>
                <a:lnTo>
                  <a:pt x="750689" y="870363"/>
                </a:lnTo>
                <a:lnTo>
                  <a:pt x="779608" y="833344"/>
                </a:lnTo>
                <a:lnTo>
                  <a:pt x="808086" y="795703"/>
                </a:lnTo>
                <a:lnTo>
                  <a:pt x="836211" y="757564"/>
                </a:lnTo>
                <a:lnTo>
                  <a:pt x="864071" y="719051"/>
                </a:lnTo>
                <a:lnTo>
                  <a:pt x="891754" y="680289"/>
                </a:lnTo>
                <a:lnTo>
                  <a:pt x="919349" y="641403"/>
                </a:lnTo>
                <a:lnTo>
                  <a:pt x="948096" y="600899"/>
                </a:lnTo>
                <a:lnTo>
                  <a:pt x="976942" y="560535"/>
                </a:lnTo>
                <a:lnTo>
                  <a:pt x="1005987" y="520452"/>
                </a:lnTo>
                <a:lnTo>
                  <a:pt x="1035332" y="480792"/>
                </a:lnTo>
                <a:lnTo>
                  <a:pt x="1065076" y="441694"/>
                </a:lnTo>
                <a:lnTo>
                  <a:pt x="1095319" y="403301"/>
                </a:lnTo>
                <a:lnTo>
                  <a:pt x="1126160" y="365751"/>
                </a:lnTo>
                <a:lnTo>
                  <a:pt x="1157700" y="329187"/>
                </a:lnTo>
                <a:lnTo>
                  <a:pt x="1190037" y="293748"/>
                </a:lnTo>
                <a:lnTo>
                  <a:pt x="1223272" y="259576"/>
                </a:lnTo>
                <a:lnTo>
                  <a:pt x="1257505" y="226811"/>
                </a:lnTo>
                <a:lnTo>
                  <a:pt x="1292835" y="195594"/>
                </a:lnTo>
                <a:lnTo>
                  <a:pt x="1329363" y="166066"/>
                </a:lnTo>
                <a:lnTo>
                  <a:pt x="1367187" y="138367"/>
                </a:lnTo>
                <a:lnTo>
                  <a:pt x="1406407" y="112638"/>
                </a:lnTo>
                <a:lnTo>
                  <a:pt x="1447124" y="89020"/>
                </a:lnTo>
                <a:lnTo>
                  <a:pt x="1489438" y="67653"/>
                </a:lnTo>
                <a:lnTo>
                  <a:pt x="1533446" y="48679"/>
                </a:lnTo>
                <a:lnTo>
                  <a:pt x="1602858" y="25012"/>
                </a:lnTo>
                <a:lnTo>
                  <a:pt x="1676646" y="7518"/>
                </a:lnTo>
                <a:lnTo>
                  <a:pt x="1715287" y="1235"/>
                </a:lnTo>
                <a:lnTo>
                  <a:pt x="172461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90041" y="3137951"/>
            <a:ext cx="107276" cy="81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72650" y="199206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42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342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2674" y="4567499"/>
            <a:ext cx="1123950" cy="52197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0" y="0"/>
                </a:moveTo>
                <a:lnTo>
                  <a:pt x="1123799" y="0"/>
                </a:lnTo>
                <a:lnTo>
                  <a:pt x="1123799" y="521399"/>
                </a:lnTo>
                <a:lnTo>
                  <a:pt x="0" y="521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83854" y="3130844"/>
            <a:ext cx="270875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57264" y="3670829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16273" y="3574853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73053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57264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16273" y="2385259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773053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200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200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41618" y="3130844"/>
            <a:ext cx="270575" cy="81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430518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14729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73738" y="2385259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430518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614729" y="3670829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73738" y="3574853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70325" y="257400"/>
            <a:ext cx="1885948" cy="13330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97179" y="4722360"/>
            <a:ext cx="1026794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ei-Fei Li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84556" y="4260932"/>
            <a:ext cx="243840" cy="3346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74295">
              <a:lnSpc>
                <a:spcPts val="835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36830" marR="5080" indent="-24765">
              <a:lnSpc>
                <a:spcPts val="83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&lt;S</a:t>
            </a:r>
            <a:r>
              <a:rPr sz="700" spc="-55" dirty="0">
                <a:latin typeface="Arial"/>
                <a:cs typeface="Arial"/>
              </a:rPr>
              <a:t>T</a:t>
            </a:r>
            <a:r>
              <a:rPr sz="700" dirty="0">
                <a:latin typeface="Arial"/>
                <a:cs typeface="Arial"/>
              </a:rPr>
              <a:t>A  </a:t>
            </a:r>
            <a:r>
              <a:rPr sz="700" spc="-10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44926" y="4365707"/>
            <a:ext cx="2381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75108" y="4365707"/>
            <a:ext cx="1492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hat</a:t>
            </a:r>
            <a:endParaRPr sz="70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45225" y="4709660"/>
            <a:ext cx="1651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373558" y="4709660"/>
            <a:ext cx="3262629" cy="311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Justin 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r>
              <a:rPr sz="2100" spc="-382" baseline="-13888" dirty="0">
                <a:latin typeface="Arial"/>
                <a:cs typeface="Arial"/>
              </a:rPr>
              <a:t>&lt;S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-382" baseline="-13888" dirty="0">
                <a:latin typeface="Arial"/>
                <a:cs typeface="Arial"/>
              </a:rPr>
              <a:t>TA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100" spc="-382" baseline="-13888" dirty="0">
                <a:latin typeface="Arial"/>
                <a:cs typeface="Arial"/>
              </a:rPr>
              <a:t>R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100" spc="-382" baseline="-13888" dirty="0">
                <a:latin typeface="Arial"/>
                <a:cs typeface="Arial"/>
              </a:rPr>
              <a:t>T&gt;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rena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0975" y="105000"/>
            <a:ext cx="961150" cy="493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100" y="278724"/>
            <a:ext cx="2807970" cy="0"/>
          </a:xfrm>
          <a:custGeom>
            <a:avLst/>
            <a:gdLst/>
            <a:ahLst/>
            <a:cxnLst/>
            <a:rect l="l" t="t" r="r" b="b"/>
            <a:pathLst>
              <a:path w="2807970">
                <a:moveTo>
                  <a:pt x="28076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7124" y="237734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15589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88" y="3670735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58798" y="35747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76800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6800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9788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58798" y="2385259"/>
            <a:ext cx="81981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15589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76889" y="3178881"/>
            <a:ext cx="1724660" cy="1290320"/>
          </a:xfrm>
          <a:custGeom>
            <a:avLst/>
            <a:gdLst/>
            <a:ahLst/>
            <a:cxnLst/>
            <a:rect l="l" t="t" r="r" b="b"/>
            <a:pathLst>
              <a:path w="1724660" h="1290320">
                <a:moveTo>
                  <a:pt x="0" y="1289853"/>
                </a:moveTo>
                <a:lnTo>
                  <a:pt x="54072" y="1288318"/>
                </a:lnTo>
                <a:lnTo>
                  <a:pt x="106026" y="1283794"/>
                </a:lnTo>
                <a:lnTo>
                  <a:pt x="155951" y="1276407"/>
                </a:lnTo>
                <a:lnTo>
                  <a:pt x="203933" y="1266281"/>
                </a:lnTo>
                <a:lnTo>
                  <a:pt x="250063" y="1253540"/>
                </a:lnTo>
                <a:lnTo>
                  <a:pt x="294427" y="1238309"/>
                </a:lnTo>
                <a:lnTo>
                  <a:pt x="337114" y="1220713"/>
                </a:lnTo>
                <a:lnTo>
                  <a:pt x="378213" y="1200876"/>
                </a:lnTo>
                <a:lnTo>
                  <a:pt x="417811" y="1178922"/>
                </a:lnTo>
                <a:lnTo>
                  <a:pt x="455997" y="1154976"/>
                </a:lnTo>
                <a:lnTo>
                  <a:pt x="492859" y="1129162"/>
                </a:lnTo>
                <a:lnTo>
                  <a:pt x="528486" y="1101606"/>
                </a:lnTo>
                <a:lnTo>
                  <a:pt x="562965" y="1072431"/>
                </a:lnTo>
                <a:lnTo>
                  <a:pt x="596386" y="1041761"/>
                </a:lnTo>
                <a:lnTo>
                  <a:pt x="628835" y="1009723"/>
                </a:lnTo>
                <a:lnTo>
                  <a:pt x="660402" y="976439"/>
                </a:lnTo>
                <a:lnTo>
                  <a:pt x="691174" y="942035"/>
                </a:lnTo>
                <a:lnTo>
                  <a:pt x="721241" y="906635"/>
                </a:lnTo>
                <a:lnTo>
                  <a:pt x="750689" y="870363"/>
                </a:lnTo>
                <a:lnTo>
                  <a:pt x="779608" y="833344"/>
                </a:lnTo>
                <a:lnTo>
                  <a:pt x="808086" y="795703"/>
                </a:lnTo>
                <a:lnTo>
                  <a:pt x="836211" y="757564"/>
                </a:lnTo>
                <a:lnTo>
                  <a:pt x="864071" y="719051"/>
                </a:lnTo>
                <a:lnTo>
                  <a:pt x="891754" y="680289"/>
                </a:lnTo>
                <a:lnTo>
                  <a:pt x="919349" y="641403"/>
                </a:lnTo>
                <a:lnTo>
                  <a:pt x="948096" y="600899"/>
                </a:lnTo>
                <a:lnTo>
                  <a:pt x="976942" y="560535"/>
                </a:lnTo>
                <a:lnTo>
                  <a:pt x="1005987" y="520452"/>
                </a:lnTo>
                <a:lnTo>
                  <a:pt x="1035332" y="480792"/>
                </a:lnTo>
                <a:lnTo>
                  <a:pt x="1065076" y="441694"/>
                </a:lnTo>
                <a:lnTo>
                  <a:pt x="1095319" y="403301"/>
                </a:lnTo>
                <a:lnTo>
                  <a:pt x="1126160" y="365751"/>
                </a:lnTo>
                <a:lnTo>
                  <a:pt x="1157700" y="329187"/>
                </a:lnTo>
                <a:lnTo>
                  <a:pt x="1190037" y="293748"/>
                </a:lnTo>
                <a:lnTo>
                  <a:pt x="1223272" y="259576"/>
                </a:lnTo>
                <a:lnTo>
                  <a:pt x="1257505" y="226811"/>
                </a:lnTo>
                <a:lnTo>
                  <a:pt x="1292835" y="195594"/>
                </a:lnTo>
                <a:lnTo>
                  <a:pt x="1329363" y="166066"/>
                </a:lnTo>
                <a:lnTo>
                  <a:pt x="1367187" y="138367"/>
                </a:lnTo>
                <a:lnTo>
                  <a:pt x="1406407" y="112638"/>
                </a:lnTo>
                <a:lnTo>
                  <a:pt x="1447124" y="89020"/>
                </a:lnTo>
                <a:lnTo>
                  <a:pt x="1489438" y="67653"/>
                </a:lnTo>
                <a:lnTo>
                  <a:pt x="1533446" y="48679"/>
                </a:lnTo>
                <a:lnTo>
                  <a:pt x="1602858" y="25012"/>
                </a:lnTo>
                <a:lnTo>
                  <a:pt x="1676646" y="7518"/>
                </a:lnTo>
                <a:lnTo>
                  <a:pt x="1715287" y="1235"/>
                </a:lnTo>
                <a:lnTo>
                  <a:pt x="172461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90041" y="3137951"/>
            <a:ext cx="107276" cy="81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72650" y="199206"/>
            <a:ext cx="1078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test</a:t>
            </a:r>
            <a:r>
              <a:rPr sz="18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42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342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2674" y="4567499"/>
            <a:ext cx="1123950" cy="521970"/>
          </a:xfrm>
          <a:custGeom>
            <a:avLst/>
            <a:gdLst/>
            <a:ahLst/>
            <a:cxnLst/>
            <a:rect l="l" t="t" r="r" b="b"/>
            <a:pathLst>
              <a:path w="1123950" h="521970">
                <a:moveTo>
                  <a:pt x="0" y="0"/>
                </a:moveTo>
                <a:lnTo>
                  <a:pt x="1123799" y="0"/>
                </a:lnTo>
                <a:lnTo>
                  <a:pt x="1123799" y="521399"/>
                </a:lnTo>
                <a:lnTo>
                  <a:pt x="0" y="521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83854" y="3130844"/>
            <a:ext cx="270875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57264" y="3670829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16273" y="3574853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73053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57264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16273" y="2385259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773053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200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20065" y="4041329"/>
            <a:ext cx="459105" cy="769620"/>
          </a:xfrm>
          <a:custGeom>
            <a:avLst/>
            <a:gdLst/>
            <a:ahLst/>
            <a:cxnLst/>
            <a:rect l="l" t="t" r="r" b="b"/>
            <a:pathLst>
              <a:path w="459104" h="769620">
                <a:moveTo>
                  <a:pt x="0" y="0"/>
                </a:moveTo>
                <a:lnTo>
                  <a:pt x="458999" y="0"/>
                </a:lnTo>
                <a:lnTo>
                  <a:pt x="458999" y="769199"/>
                </a:lnTo>
                <a:lnTo>
                  <a:pt x="0" y="769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41618" y="3130844"/>
            <a:ext cx="270575" cy="81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430518" y="2787235"/>
            <a:ext cx="368935" cy="769620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770"/>
              </a:spcBef>
            </a:pPr>
            <a:r>
              <a:rPr sz="1200" spc="-5" dirty="0">
                <a:latin typeface="Arial"/>
                <a:cs typeface="Arial"/>
              </a:rPr>
              <a:t>h2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14729" y="2481235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3059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73738" y="2385259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430518" y="1836850"/>
            <a:ext cx="368935" cy="530225"/>
          </a:xfrm>
          <a:prstGeom prst="rect">
            <a:avLst/>
          </a:prstGeom>
          <a:solidFill>
            <a:srgbClr val="F3F3F3"/>
          </a:solidFill>
          <a:ln w="19049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y2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614729" y="3670829"/>
            <a:ext cx="0" cy="370840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370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73738" y="3574853"/>
            <a:ext cx="81981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98918" y="2101899"/>
            <a:ext cx="862965" cy="436245"/>
          </a:xfrm>
          <a:custGeom>
            <a:avLst/>
            <a:gdLst/>
            <a:ahLst/>
            <a:cxnLst/>
            <a:rect l="l" t="t" r="r" b="b"/>
            <a:pathLst>
              <a:path w="862964" h="436244">
                <a:moveTo>
                  <a:pt x="0" y="0"/>
                </a:moveTo>
                <a:lnTo>
                  <a:pt x="862490" y="43593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37689" y="2500232"/>
            <a:ext cx="110399" cy="861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912650" y="2162257"/>
            <a:ext cx="1851025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sample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&lt;END&gt;</a:t>
            </a:r>
            <a:r>
              <a:rPr sz="2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token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=&gt;</a:t>
            </a:r>
            <a:r>
              <a:rPr sz="24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finish.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270325" y="257400"/>
            <a:ext cx="1885948" cy="13330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97179" y="4722360"/>
            <a:ext cx="1026794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ei-Fei Li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84556" y="4260932"/>
            <a:ext cx="243840" cy="3346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74295">
              <a:lnSpc>
                <a:spcPts val="835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x0</a:t>
            </a:r>
            <a:endParaRPr sz="700">
              <a:latin typeface="Arial"/>
              <a:cs typeface="Arial"/>
            </a:endParaRPr>
          </a:p>
          <a:p>
            <a:pPr marL="36830" marR="5080" indent="-24765">
              <a:lnSpc>
                <a:spcPts val="83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&lt;S</a:t>
            </a:r>
            <a:r>
              <a:rPr sz="700" spc="-55" dirty="0">
                <a:latin typeface="Arial"/>
                <a:cs typeface="Arial"/>
              </a:rPr>
              <a:t>T</a:t>
            </a:r>
            <a:r>
              <a:rPr sz="700" dirty="0">
                <a:latin typeface="Arial"/>
                <a:cs typeface="Arial"/>
              </a:rPr>
              <a:t>A  </a:t>
            </a:r>
            <a:r>
              <a:rPr sz="700" spc="-10" dirty="0">
                <a:latin typeface="Arial"/>
                <a:cs typeface="Arial"/>
              </a:rPr>
              <a:t>RT&gt;</a:t>
            </a:r>
            <a:endParaRPr sz="7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44926" y="4365707"/>
            <a:ext cx="2381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dirty="0">
                <a:latin typeface="Arial"/>
                <a:cs typeface="Arial"/>
              </a:rPr>
              <a:t>straw</a:t>
            </a:r>
            <a:endParaRPr sz="7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575108" y="4365707"/>
            <a:ext cx="149225" cy="1250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latin typeface="Arial"/>
                <a:cs typeface="Arial"/>
              </a:rPr>
              <a:t>hat</a:t>
            </a:r>
            <a:endParaRPr sz="700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45225" y="4709660"/>
            <a:ext cx="1651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73558" y="4709660"/>
            <a:ext cx="3262629" cy="311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Justin 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r>
              <a:rPr sz="2100" spc="-382" baseline="-13888" dirty="0">
                <a:latin typeface="Arial"/>
                <a:cs typeface="Arial"/>
              </a:rPr>
              <a:t>&lt;S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-382" baseline="-13888" dirty="0">
                <a:latin typeface="Arial"/>
                <a:cs typeface="Arial"/>
              </a:rPr>
              <a:t>TA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100" spc="-382" baseline="-13888" dirty="0">
                <a:latin typeface="Arial"/>
                <a:cs typeface="Arial"/>
              </a:rPr>
              <a:t>R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100" spc="-382" baseline="-13888" dirty="0">
                <a:latin typeface="Arial"/>
                <a:cs typeface="Arial"/>
              </a:rPr>
              <a:t>T&gt;</a:t>
            </a:r>
            <a:r>
              <a:rPr sz="1800" spc="-254" dirty="0">
                <a:solidFill>
                  <a:srgbClr val="FFFFFF"/>
                </a:solidFill>
                <a:latin typeface="Arial"/>
                <a:cs typeface="Arial"/>
              </a:rPr>
              <a:t>rena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931" y="699262"/>
            <a:ext cx="1861795" cy="1367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1956" y="2133466"/>
            <a:ext cx="138747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dirty="0">
                <a:latin typeface="Arial"/>
                <a:cs typeface="Arial"/>
              </a:rPr>
              <a:t>A cat sitting </a:t>
            </a:r>
            <a:r>
              <a:rPr sz="1200" i="1" spc="-5" dirty="0">
                <a:latin typeface="Arial"/>
                <a:cs typeface="Arial"/>
              </a:rPr>
              <a:t>on </a:t>
            </a:r>
            <a:r>
              <a:rPr sz="1200" i="1" dirty="0">
                <a:latin typeface="Arial"/>
                <a:cs typeface="Arial"/>
              </a:rPr>
              <a:t>a  suitcase </a:t>
            </a:r>
            <a:r>
              <a:rPr sz="1200" i="1" spc="-5" dirty="0">
                <a:latin typeface="Arial"/>
                <a:cs typeface="Arial"/>
              </a:rPr>
              <a:t>on the</a:t>
            </a:r>
            <a:r>
              <a:rPr sz="1200" i="1" spc="-10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floor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0631" y="699262"/>
            <a:ext cx="2051718" cy="1367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93669" y="2133466"/>
            <a:ext cx="160210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dirty="0">
                <a:latin typeface="Arial"/>
                <a:cs typeface="Arial"/>
              </a:rPr>
              <a:t>A cat </a:t>
            </a:r>
            <a:r>
              <a:rPr sz="1200" i="1" spc="-5" dirty="0">
                <a:latin typeface="Arial"/>
                <a:cs typeface="Arial"/>
              </a:rPr>
              <a:t>is </a:t>
            </a:r>
            <a:r>
              <a:rPr sz="1200" i="1" dirty="0">
                <a:latin typeface="Arial"/>
                <a:cs typeface="Arial"/>
              </a:rPr>
              <a:t>sitting </a:t>
            </a:r>
            <a:r>
              <a:rPr sz="1200" i="1" spc="-5" dirty="0">
                <a:latin typeface="Arial"/>
                <a:cs typeface="Arial"/>
              </a:rPr>
              <a:t>on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15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tree  branch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14382" y="699262"/>
            <a:ext cx="2051724" cy="13688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87419" y="2133466"/>
            <a:ext cx="153479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dog is </a:t>
            </a:r>
            <a:r>
              <a:rPr sz="1200" i="1" dirty="0">
                <a:latin typeface="Arial"/>
                <a:cs typeface="Arial"/>
              </a:rPr>
              <a:t>running </a:t>
            </a:r>
            <a:r>
              <a:rPr sz="1200" i="1" spc="-5" dirty="0">
                <a:latin typeface="Arial"/>
                <a:cs typeface="Arial"/>
              </a:rPr>
              <a:t>in</a:t>
            </a:r>
            <a:r>
              <a:rPr sz="1200" i="1" spc="-14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the  grass with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4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frisbee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08356" y="700058"/>
            <a:ext cx="2051698" cy="1367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81369" y="2133466"/>
            <a:ext cx="188087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white teddy bear </a:t>
            </a:r>
            <a:r>
              <a:rPr sz="1200" i="1" dirty="0">
                <a:latin typeface="Arial"/>
                <a:cs typeface="Arial"/>
              </a:rPr>
              <a:t>sitting</a:t>
            </a:r>
            <a:r>
              <a:rPr sz="1200" i="1" spc="-14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in  the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grass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8931" y="2692947"/>
            <a:ext cx="1861798" cy="12407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1706" y="4000591"/>
            <a:ext cx="176911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spc="-35" dirty="0">
                <a:latin typeface="Arial"/>
                <a:cs typeface="Arial"/>
              </a:rPr>
              <a:t>Two </a:t>
            </a:r>
            <a:r>
              <a:rPr sz="1200" i="1" spc="-5" dirty="0">
                <a:latin typeface="Arial"/>
                <a:cs typeface="Arial"/>
              </a:rPr>
              <a:t>people walking on  the beach with</a:t>
            </a:r>
            <a:r>
              <a:rPr sz="1200" i="1" spc="-9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surfboards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53669" y="4000591"/>
            <a:ext cx="175006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spc="-35" dirty="0">
                <a:latin typeface="Arial"/>
                <a:cs typeface="Arial"/>
              </a:rPr>
              <a:t>Two </a:t>
            </a:r>
            <a:r>
              <a:rPr sz="1200" i="1" spc="-5" dirty="0">
                <a:latin typeface="Arial"/>
                <a:cs typeface="Arial"/>
              </a:rPr>
              <a:t>giraffes </a:t>
            </a:r>
            <a:r>
              <a:rPr sz="1200" i="1" dirty="0">
                <a:latin typeface="Arial"/>
                <a:cs typeface="Arial"/>
              </a:rPr>
              <a:t>standing </a:t>
            </a:r>
            <a:r>
              <a:rPr sz="1200" i="1" spc="-5" dirty="0">
                <a:latin typeface="Arial"/>
                <a:cs typeface="Arial"/>
              </a:rPr>
              <a:t>in </a:t>
            </a:r>
            <a:r>
              <a:rPr sz="1200" i="1" dirty="0">
                <a:latin typeface="Arial"/>
                <a:cs typeface="Arial"/>
              </a:rPr>
              <a:t>a  </a:t>
            </a:r>
            <a:r>
              <a:rPr sz="1200" i="1" spc="-5" dirty="0">
                <a:latin typeface="Arial"/>
                <a:cs typeface="Arial"/>
              </a:rPr>
              <a:t>grassy</a:t>
            </a:r>
            <a:r>
              <a:rPr sz="1200" i="1" spc="-1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field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83633" y="2692938"/>
            <a:ext cx="1861801" cy="12407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43557" y="2692937"/>
            <a:ext cx="1861798" cy="1240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66319" y="4000591"/>
            <a:ext cx="178879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dirty="0">
                <a:latin typeface="Arial"/>
                <a:cs typeface="Arial"/>
              </a:rPr>
              <a:t>A man riding a </a:t>
            </a:r>
            <a:r>
              <a:rPr sz="1200" i="1" spc="-5" dirty="0">
                <a:latin typeface="Arial"/>
                <a:cs typeface="Arial"/>
              </a:rPr>
              <a:t>dirt bike</a:t>
            </a:r>
            <a:r>
              <a:rPr sz="1200" i="1" spc="-16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on  </a:t>
            </a: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dirt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track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60712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Captioning: </a:t>
            </a:r>
            <a:r>
              <a:rPr sz="3000" spc="-10" dirty="0"/>
              <a:t>Example</a:t>
            </a:r>
            <a:r>
              <a:rPr sz="3000" spc="-90" dirty="0"/>
              <a:t> </a:t>
            </a:r>
            <a:r>
              <a:rPr sz="3000" spc="-5" dirty="0"/>
              <a:t>Results</a:t>
            </a:r>
            <a:endParaRPr sz="3000"/>
          </a:p>
        </p:txBody>
      </p:sp>
      <p:sp>
        <p:nvSpPr>
          <p:cNvPr id="17" name="object 17"/>
          <p:cNvSpPr/>
          <p:nvPr/>
        </p:nvSpPr>
        <p:spPr>
          <a:xfrm>
            <a:off x="2604622" y="2696739"/>
            <a:ext cx="1861801" cy="12378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667087" y="4034828"/>
            <a:ext cx="1635125" cy="38925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5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tennis player in</a:t>
            </a:r>
            <a:r>
              <a:rPr sz="1200" i="1" spc="-13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action  on the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court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39849" y="133577"/>
            <a:ext cx="1287780" cy="2120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Captions generated using </a:t>
            </a:r>
            <a:r>
              <a:rPr sz="600" u="sng" spc="-5" dirty="0">
                <a:solidFill>
                  <a:srgbClr val="B7B7B7"/>
                </a:solidFill>
                <a:uFill>
                  <a:solidFill>
                    <a:srgbClr val="B7B7B7"/>
                  </a:solidFill>
                </a:uFill>
                <a:latin typeface="Arial"/>
                <a:cs typeface="Arial"/>
                <a:hlinkClick r:id="rId10"/>
              </a:rPr>
              <a:t>neuraltalk2 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 All images are 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  <a:hlinkClick r:id="rId11"/>
              </a:rPr>
              <a:t>CC0 Public</a:t>
            </a:r>
            <a:r>
              <a:rPr sz="600" spc="-30" dirty="0">
                <a:solidFill>
                  <a:srgbClr val="B7B7B7"/>
                </a:solidFill>
                <a:latin typeface="Arial"/>
                <a:cs typeface="Arial"/>
                <a:hlinkClick r:id="rId11"/>
              </a:rPr>
              <a:t> 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  <a:hlinkClick r:id="rId11"/>
              </a:rPr>
              <a:t>domain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: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35348" y="326109"/>
            <a:ext cx="673735" cy="0"/>
          </a:xfrm>
          <a:custGeom>
            <a:avLst/>
            <a:gdLst/>
            <a:ahLst/>
            <a:cxnLst/>
            <a:rect l="l" t="t" r="r" b="b"/>
            <a:pathLst>
              <a:path w="673734">
                <a:moveTo>
                  <a:pt x="0" y="0"/>
                </a:moveTo>
                <a:lnTo>
                  <a:pt x="673410" y="0"/>
                </a:lnTo>
              </a:path>
            </a:pathLst>
          </a:custGeom>
          <a:ln w="9525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639849" y="324077"/>
            <a:ext cx="11099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B7B7B7"/>
                </a:solidFill>
                <a:latin typeface="Arial"/>
                <a:cs typeface="Arial"/>
                <a:hlinkClick r:id="rId12"/>
              </a:rPr>
              <a:t>cat suitcase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, 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  <a:hlinkClick r:id="rId13"/>
              </a:rPr>
              <a:t>cat 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  <a:hlinkClick r:id="rId13"/>
              </a:rPr>
              <a:t>tree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, 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  <a:hlinkClick r:id="rId14"/>
              </a:rPr>
              <a:t>dog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,</a:t>
            </a:r>
            <a:r>
              <a:rPr sz="600" spc="-65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  <a:hlinkClick r:id="rId15"/>
              </a:rPr>
              <a:t>bear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,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52549" y="421359"/>
            <a:ext cx="402590" cy="0"/>
          </a:xfrm>
          <a:custGeom>
            <a:avLst/>
            <a:gdLst/>
            <a:ahLst/>
            <a:cxnLst/>
            <a:rect l="l" t="t" r="r" b="b"/>
            <a:pathLst>
              <a:path w="402590">
                <a:moveTo>
                  <a:pt x="0" y="0"/>
                </a:moveTo>
                <a:lnTo>
                  <a:pt x="402356" y="0"/>
                </a:lnTo>
              </a:path>
            </a:pathLst>
          </a:custGeom>
          <a:ln w="9525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97248" y="421359"/>
            <a:ext cx="254635" cy="0"/>
          </a:xfrm>
          <a:custGeom>
            <a:avLst/>
            <a:gdLst/>
            <a:ahLst/>
            <a:cxnLst/>
            <a:rect l="l" t="t" r="r" b="b"/>
            <a:pathLst>
              <a:path w="254634">
                <a:moveTo>
                  <a:pt x="0" y="0"/>
                </a:moveTo>
                <a:lnTo>
                  <a:pt x="254124" y="0"/>
                </a:lnTo>
              </a:path>
            </a:pathLst>
          </a:custGeom>
          <a:ln w="9525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393714" y="421359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4">
                <a:moveTo>
                  <a:pt x="0" y="0"/>
                </a:moveTo>
                <a:lnTo>
                  <a:pt x="127136" y="0"/>
                </a:lnTo>
              </a:path>
            </a:pathLst>
          </a:custGeom>
          <a:ln w="9525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63192" y="421359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511" y="0"/>
                </a:lnTo>
              </a:path>
            </a:pathLst>
          </a:custGeom>
          <a:ln w="9525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639849" y="419327"/>
            <a:ext cx="11677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dirty="0">
                <a:solidFill>
                  <a:srgbClr val="B7B7B7"/>
                </a:solidFill>
                <a:uFill>
                  <a:solidFill>
                    <a:srgbClr val="B7B7B7"/>
                  </a:solidFill>
                </a:uFill>
                <a:latin typeface="Arial"/>
                <a:cs typeface="Arial"/>
                <a:hlinkClick r:id="rId16"/>
              </a:rPr>
              <a:t>surfers</a:t>
            </a:r>
            <a:r>
              <a:rPr sz="600" dirty="0">
                <a:solidFill>
                  <a:srgbClr val="B7B7B7"/>
                </a:solidFill>
                <a:latin typeface="Arial"/>
                <a:cs typeface="Arial"/>
              </a:rPr>
              <a:t>, </a:t>
            </a:r>
            <a:r>
              <a:rPr sz="600" u="sng" spc="-5" dirty="0">
                <a:solidFill>
                  <a:srgbClr val="B7B7B7"/>
                </a:solidFill>
                <a:uFill>
                  <a:solidFill>
                    <a:srgbClr val="B7B7B7"/>
                  </a:solidFill>
                </a:uFill>
                <a:latin typeface="Arial"/>
                <a:cs typeface="Arial"/>
                <a:hlinkClick r:id="rId17"/>
              </a:rPr>
              <a:t>tennis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, </a:t>
            </a:r>
            <a:r>
              <a:rPr sz="600" u="sng" spc="-5" dirty="0">
                <a:solidFill>
                  <a:srgbClr val="B7B7B7"/>
                </a:solidFill>
                <a:uFill>
                  <a:solidFill>
                    <a:srgbClr val="B7B7B7"/>
                  </a:solidFill>
                </a:uFill>
                <a:latin typeface="Arial"/>
                <a:cs typeface="Arial"/>
                <a:hlinkClick r:id="rId18"/>
              </a:rPr>
              <a:t>giraffe</a:t>
            </a:r>
            <a:r>
              <a:rPr sz="600" spc="-5" dirty="0">
                <a:solidFill>
                  <a:srgbClr val="B7B7B7"/>
                </a:solidFill>
                <a:latin typeface="Arial"/>
                <a:cs typeface="Arial"/>
              </a:rPr>
              <a:t>,</a:t>
            </a:r>
            <a:r>
              <a:rPr sz="600" spc="-65" dirty="0">
                <a:solidFill>
                  <a:srgbClr val="B7B7B7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B7B7B7"/>
                </a:solidFill>
                <a:uFill>
                  <a:solidFill>
                    <a:srgbClr val="B7B7B7"/>
                  </a:solidFill>
                </a:uFill>
                <a:latin typeface="Arial"/>
                <a:cs typeface="Arial"/>
                <a:hlinkClick r:id="rId19"/>
              </a:rPr>
              <a:t>motorcycle</a:t>
            </a:r>
            <a:endParaRPr sz="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66</a:t>
            </a:fld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55638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Captioning: Failure</a:t>
            </a:r>
            <a:r>
              <a:rPr sz="3000" spc="-95" dirty="0"/>
              <a:t> </a:t>
            </a:r>
            <a:r>
              <a:rPr sz="3000" spc="-5" dirty="0"/>
              <a:t>Cases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62475" y="800150"/>
            <a:ext cx="2211599" cy="1473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4100" y="2248829"/>
            <a:ext cx="171450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woman is holding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1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cat  </a:t>
            </a:r>
            <a:r>
              <a:rPr sz="1200" i="1" spc="-5" dirty="0">
                <a:latin typeface="Arial"/>
                <a:cs typeface="Arial"/>
              </a:rPr>
              <a:t>in her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hand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08075" y="1094150"/>
            <a:ext cx="1803374" cy="2715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174" y="2763725"/>
            <a:ext cx="2128800" cy="14136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2850" y="3821153"/>
            <a:ext cx="4184650" cy="77470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2409825" marR="5080">
              <a:lnSpc>
                <a:spcPts val="1430"/>
              </a:lnSpc>
              <a:spcBef>
                <a:spcPts val="155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woman </a:t>
            </a:r>
            <a:r>
              <a:rPr sz="1200" i="1" dirty="0">
                <a:latin typeface="Arial"/>
                <a:cs typeface="Arial"/>
              </a:rPr>
              <a:t>standing </a:t>
            </a:r>
            <a:r>
              <a:rPr sz="1200" i="1" spc="-5" dirty="0">
                <a:latin typeface="Arial"/>
                <a:cs typeface="Arial"/>
              </a:rPr>
              <a:t>on </a:t>
            </a:r>
            <a:r>
              <a:rPr sz="1200" i="1" dirty="0">
                <a:latin typeface="Arial"/>
                <a:cs typeface="Arial"/>
              </a:rPr>
              <a:t>a  </a:t>
            </a:r>
            <a:r>
              <a:rPr sz="1200" i="1" spc="-5" dirty="0">
                <a:latin typeface="Arial"/>
                <a:cs typeface="Arial"/>
              </a:rPr>
              <a:t>beach holding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9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surfboard</a:t>
            </a:r>
            <a:endParaRPr sz="1200">
              <a:latin typeface="Arial"/>
              <a:cs typeface="Arial"/>
            </a:endParaRPr>
          </a:p>
          <a:p>
            <a:pPr marL="12700" marR="2326640">
              <a:lnSpc>
                <a:spcPts val="1430"/>
              </a:lnSpc>
              <a:spcBef>
                <a:spcPts val="170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person holding </a:t>
            </a:r>
            <a:r>
              <a:rPr sz="1200" i="1" dirty="0">
                <a:latin typeface="Arial"/>
                <a:cs typeface="Arial"/>
              </a:rPr>
              <a:t>a  computer mouse </a:t>
            </a:r>
            <a:r>
              <a:rPr sz="1200" i="1" spc="-5" dirty="0">
                <a:latin typeface="Arial"/>
                <a:cs typeface="Arial"/>
              </a:rPr>
              <a:t>on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11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desk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13350" y="966300"/>
            <a:ext cx="2098143" cy="1573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84525" y="921854"/>
            <a:ext cx="137414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bird is perched</a:t>
            </a:r>
            <a:r>
              <a:rPr sz="1200" i="1" spc="-13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on  </a:t>
            </a: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tree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branch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13355" y="2716675"/>
            <a:ext cx="2361299" cy="15735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47674" y="2813029"/>
            <a:ext cx="1143000" cy="57023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dirty="0">
                <a:latin typeface="Arial"/>
                <a:cs typeface="Arial"/>
              </a:rPr>
              <a:t>A man </a:t>
            </a:r>
            <a:r>
              <a:rPr sz="1200" i="1" spc="-5" dirty="0">
                <a:latin typeface="Arial"/>
                <a:cs typeface="Arial"/>
              </a:rPr>
              <a:t>in </a:t>
            </a:r>
            <a:r>
              <a:rPr sz="1200" i="1" dirty="0">
                <a:latin typeface="Arial"/>
                <a:cs typeface="Arial"/>
              </a:rPr>
              <a:t>a  </a:t>
            </a:r>
            <a:r>
              <a:rPr sz="1200" i="1" spc="-5" dirty="0">
                <a:latin typeface="Arial"/>
                <a:cs typeface="Arial"/>
              </a:rPr>
              <a:t>baseball</a:t>
            </a:r>
            <a:r>
              <a:rPr sz="1200" i="1" spc="-8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uniform  throwing </a:t>
            </a: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4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ball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67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7547300" y="128127"/>
            <a:ext cx="1313180" cy="3073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Captions generated using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7"/>
              </a:rPr>
              <a:t>neuraltalk2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All images are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8"/>
              </a:rPr>
              <a:t> CC0 Public domain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: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9"/>
              </a:rPr>
              <a:t>fur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9"/>
              </a:rPr>
              <a:t>coa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  <a:hlinkClick r:id="rId9"/>
              </a:rPr>
              <a:t>t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,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0"/>
              </a:rPr>
              <a:t>handstand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, </a:t>
            </a:r>
            <a:r>
              <a:rPr sz="600" u="sng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1"/>
              </a:rPr>
              <a:t>spider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1"/>
              </a:rPr>
              <a:t>web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,</a:t>
            </a:r>
            <a:r>
              <a:rPr sz="600" spc="-6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12"/>
              </a:rPr>
              <a:t>basebal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12"/>
              </a:rPr>
              <a:t>l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125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Image Captioning with</a:t>
            </a:r>
            <a:r>
              <a:rPr sz="3000" spc="-254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Attention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6112" y="1373314"/>
            <a:ext cx="6688278" cy="2963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025" y="4343210"/>
            <a:ext cx="6365875" cy="241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Attend, and </a:t>
            </a:r>
            <a:r>
              <a:rPr sz="800" spc="-25" dirty="0">
                <a:latin typeface="Arial"/>
                <a:cs typeface="Arial"/>
              </a:rPr>
              <a:t>Tell: </a:t>
            </a:r>
            <a:r>
              <a:rPr sz="800" spc="-5" dirty="0">
                <a:latin typeface="Arial"/>
                <a:cs typeface="Arial"/>
              </a:rPr>
              <a:t>Neural Image Caption Generation with </a:t>
            </a:r>
            <a:r>
              <a:rPr sz="800" spc="-10" dirty="0">
                <a:latin typeface="Arial"/>
                <a:cs typeface="Arial"/>
              </a:rPr>
              <a:t>Visual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10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Kelvin Xu, </a:t>
            </a:r>
            <a:r>
              <a:rPr sz="600" dirty="0">
                <a:latin typeface="Arial"/>
                <a:cs typeface="Arial"/>
              </a:rPr>
              <a:t>Jimmy </a:t>
            </a:r>
            <a:r>
              <a:rPr sz="600" spc="-5" dirty="0">
                <a:latin typeface="Arial"/>
                <a:cs typeface="Arial"/>
              </a:rPr>
              <a:t>Lei Ba, </a:t>
            </a:r>
            <a:r>
              <a:rPr sz="600" dirty="0">
                <a:latin typeface="Arial"/>
                <a:cs typeface="Arial"/>
              </a:rPr>
              <a:t>Jamie </a:t>
            </a:r>
            <a:r>
              <a:rPr sz="600" spc="-5" dirty="0">
                <a:latin typeface="Arial"/>
                <a:cs typeface="Arial"/>
              </a:rPr>
              <a:t>Kiros, Kyunghyun Cho, Aaron Courville, Ruslan </a:t>
            </a:r>
            <a:r>
              <a:rPr sz="600" spc="-10" dirty="0">
                <a:latin typeface="Arial"/>
                <a:cs typeface="Arial"/>
              </a:rPr>
              <a:t>Salakhutdinov, </a:t>
            </a:r>
            <a:r>
              <a:rPr sz="600" spc="-5" dirty="0">
                <a:latin typeface="Arial"/>
                <a:cs typeface="Arial"/>
              </a:rPr>
              <a:t>Richard S. Zemel, and </a:t>
            </a:r>
            <a:r>
              <a:rPr sz="600" spc="-15" dirty="0">
                <a:latin typeface="Arial"/>
                <a:cs typeface="Arial"/>
              </a:rPr>
              <a:t>Yoshua </a:t>
            </a:r>
            <a:r>
              <a:rPr sz="600" spc="-5" dirty="0">
                <a:latin typeface="Arial"/>
                <a:cs typeface="Arial"/>
              </a:rPr>
              <a:t>Benchio, 2015. Reproduced with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68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243700" y="869313"/>
            <a:ext cx="42856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RNN focuses its attention at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10" dirty="0">
                <a:latin typeface="Arial"/>
                <a:cs typeface="Arial"/>
              </a:rPr>
              <a:t>different </a:t>
            </a:r>
            <a:r>
              <a:rPr sz="1400" dirty="0">
                <a:latin typeface="Arial"/>
                <a:cs typeface="Arial"/>
              </a:rPr>
              <a:t>spatial </a:t>
            </a:r>
            <a:r>
              <a:rPr sz="1400" spc="-5" dirty="0">
                <a:latin typeface="Arial"/>
                <a:cs typeface="Arial"/>
              </a:rPr>
              <a:t>location  when generating each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77194" y="2181396"/>
            <a:ext cx="1071750" cy="1071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3837" y="2194412"/>
            <a:ext cx="831215" cy="1030605"/>
          </a:xfrm>
          <a:custGeom>
            <a:avLst/>
            <a:gdLst/>
            <a:ahLst/>
            <a:cxnLst/>
            <a:rect l="l" t="t" r="r" b="b"/>
            <a:pathLst>
              <a:path w="831214" h="1030605">
                <a:moveTo>
                  <a:pt x="0" y="1030399"/>
                </a:moveTo>
                <a:lnTo>
                  <a:pt x="0" y="0"/>
                </a:lnTo>
                <a:lnTo>
                  <a:pt x="830774" y="206079"/>
                </a:lnTo>
                <a:lnTo>
                  <a:pt x="830774" y="824319"/>
                </a:lnTo>
                <a:lnTo>
                  <a:pt x="0" y="10303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3837" y="2194412"/>
            <a:ext cx="831215" cy="1030605"/>
          </a:xfrm>
          <a:custGeom>
            <a:avLst/>
            <a:gdLst/>
            <a:ahLst/>
            <a:cxnLst/>
            <a:rect l="l" t="t" r="r" b="b"/>
            <a:pathLst>
              <a:path w="831214" h="1030605">
                <a:moveTo>
                  <a:pt x="0" y="1030399"/>
                </a:moveTo>
                <a:lnTo>
                  <a:pt x="0" y="0"/>
                </a:lnTo>
                <a:lnTo>
                  <a:pt x="830774" y="206079"/>
                </a:lnTo>
                <a:lnTo>
                  <a:pt x="830774" y="824319"/>
                </a:lnTo>
                <a:lnTo>
                  <a:pt x="0" y="10303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50462" y="254314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942" y="3291588"/>
            <a:ext cx="795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30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H x W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7885" y="3114288"/>
            <a:ext cx="7740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3515" marR="5080" indent="-171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Features:  </a:t>
            </a:r>
            <a:r>
              <a:rPr sz="1400" dirty="0">
                <a:latin typeface="Arial"/>
                <a:cs typeface="Arial"/>
              </a:rPr>
              <a:t>L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7687" y="2464174"/>
            <a:ext cx="383540" cy="511809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88935" y="2719925"/>
            <a:ext cx="289560" cy="0"/>
          </a:xfrm>
          <a:custGeom>
            <a:avLst/>
            <a:gdLst/>
            <a:ahLst/>
            <a:cxnLst/>
            <a:rect l="l" t="t" r="r" b="b"/>
            <a:pathLst>
              <a:path w="289560">
                <a:moveTo>
                  <a:pt x="0" y="0"/>
                </a:moveTo>
                <a:lnTo>
                  <a:pt x="28919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59085" y="2637944"/>
            <a:ext cx="211001" cy="163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649437" y="2518362"/>
          <a:ext cx="382268" cy="3935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025" y="4080760"/>
            <a:ext cx="1783080" cy="4248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 and </a:t>
            </a:r>
            <a:r>
              <a:rPr sz="800" spc="-25" dirty="0">
                <a:latin typeface="Arial"/>
                <a:cs typeface="Arial"/>
              </a:rPr>
              <a:t>Tell: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Neural</a:t>
            </a:r>
            <a:endParaRPr sz="800">
              <a:latin typeface="Arial"/>
              <a:cs typeface="Arial"/>
            </a:endParaRPr>
          </a:p>
          <a:p>
            <a:pPr marL="12700" marR="62230">
              <a:lnSpc>
                <a:spcPct val="117200"/>
              </a:lnSpc>
            </a:pPr>
            <a:r>
              <a:rPr sz="800" spc="-5" dirty="0">
                <a:latin typeface="Arial"/>
                <a:cs typeface="Arial"/>
              </a:rPr>
              <a:t>Image Caption Generation with </a:t>
            </a:r>
            <a:r>
              <a:rPr sz="800" spc="-10" dirty="0">
                <a:latin typeface="Arial"/>
                <a:cs typeface="Arial"/>
              </a:rPr>
              <a:t>Visual 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69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7263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Sequential Processing </a:t>
            </a:r>
            <a:r>
              <a:rPr sz="2800" spc="-5" dirty="0"/>
              <a:t>of Non-Sequence</a:t>
            </a:r>
            <a:r>
              <a:rPr sz="2800" spc="-70" dirty="0"/>
              <a:t> </a:t>
            </a:r>
            <a:r>
              <a:rPr sz="2800" spc="-5" dirty="0"/>
              <a:t>Data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4536750" y="823250"/>
            <a:ext cx="3641200" cy="3577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025" y="4132169"/>
            <a:ext cx="4153535" cy="4464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49910">
              <a:lnSpc>
                <a:spcPts val="830"/>
              </a:lnSpc>
              <a:spcBef>
                <a:spcPts val="135"/>
              </a:spcBef>
            </a:pPr>
            <a:r>
              <a:rPr sz="700" spc="-5" dirty="0">
                <a:latin typeface="Arial"/>
                <a:cs typeface="Arial"/>
              </a:rPr>
              <a:t>Ba, </a:t>
            </a:r>
            <a:r>
              <a:rPr sz="700" dirty="0">
                <a:latin typeface="Arial"/>
                <a:cs typeface="Arial"/>
              </a:rPr>
              <a:t>Mnih, </a:t>
            </a:r>
            <a:r>
              <a:rPr sz="700" spc="-5" dirty="0">
                <a:latin typeface="Arial"/>
                <a:cs typeface="Arial"/>
              </a:rPr>
              <a:t>and Kavukcuoglu, </a:t>
            </a:r>
            <a:r>
              <a:rPr sz="700" dirty="0">
                <a:latin typeface="Arial"/>
                <a:cs typeface="Arial"/>
              </a:rPr>
              <a:t>“Multiple </a:t>
            </a:r>
            <a:r>
              <a:rPr sz="700" spc="-5" dirty="0">
                <a:latin typeface="Arial"/>
                <a:cs typeface="Arial"/>
              </a:rPr>
              <a:t>Object Recognition with </a:t>
            </a:r>
            <a:r>
              <a:rPr sz="700" spc="-10" dirty="0">
                <a:latin typeface="Arial"/>
                <a:cs typeface="Arial"/>
              </a:rPr>
              <a:t>Visual </a:t>
            </a:r>
            <a:r>
              <a:rPr sz="700" spc="-5" dirty="0">
                <a:latin typeface="Arial"/>
                <a:cs typeface="Arial"/>
              </a:rPr>
              <a:t>Attention”, ICLR 2015.  Gregor et al, </a:t>
            </a:r>
            <a:r>
              <a:rPr sz="700" spc="-10" dirty="0">
                <a:latin typeface="Arial"/>
                <a:cs typeface="Arial"/>
              </a:rPr>
              <a:t>“DRAW: </a:t>
            </a:r>
            <a:r>
              <a:rPr sz="700" dirty="0">
                <a:latin typeface="Arial"/>
                <a:cs typeface="Arial"/>
              </a:rPr>
              <a:t>A </a:t>
            </a:r>
            <a:r>
              <a:rPr sz="700" spc="-5" dirty="0">
                <a:latin typeface="Arial"/>
                <a:cs typeface="Arial"/>
              </a:rPr>
              <a:t>Recurrent Neural Network For Image Generation”, ICML</a:t>
            </a:r>
            <a:r>
              <a:rPr sz="700" spc="-12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2015</a:t>
            </a:r>
            <a:endParaRPr sz="700" dirty="0">
              <a:latin typeface="Arial"/>
              <a:cs typeface="Arial"/>
            </a:endParaRPr>
          </a:p>
          <a:p>
            <a:pPr marL="12700">
              <a:lnSpc>
                <a:spcPts val="785"/>
              </a:lnSpc>
            </a:pPr>
            <a:r>
              <a:rPr sz="700" spc="-5" dirty="0">
                <a:latin typeface="Arial"/>
                <a:cs typeface="Arial"/>
              </a:rPr>
              <a:t>Figure </a:t>
            </a:r>
            <a:r>
              <a:rPr sz="700" dirty="0">
                <a:latin typeface="Arial"/>
                <a:cs typeface="Arial"/>
              </a:rPr>
              <a:t>copyright </a:t>
            </a:r>
            <a:r>
              <a:rPr sz="700" spc="-5" dirty="0">
                <a:latin typeface="Arial"/>
                <a:cs typeface="Arial"/>
              </a:rPr>
              <a:t>Karol </a:t>
            </a:r>
            <a:r>
              <a:rPr sz="700" spc="-10" dirty="0">
                <a:latin typeface="Arial"/>
                <a:cs typeface="Arial"/>
              </a:rPr>
              <a:t>Gregor, </a:t>
            </a:r>
            <a:r>
              <a:rPr sz="700" spc="-5" dirty="0">
                <a:latin typeface="Arial"/>
                <a:cs typeface="Arial"/>
              </a:rPr>
              <a:t>Ivo Danihelka, Alex Graves, Danilo </a:t>
            </a:r>
            <a:r>
              <a:rPr sz="700" dirty="0">
                <a:latin typeface="Arial"/>
                <a:cs typeface="Arial"/>
              </a:rPr>
              <a:t>Jimenez </a:t>
            </a:r>
            <a:r>
              <a:rPr sz="700" spc="-5" dirty="0">
                <a:latin typeface="Arial"/>
                <a:cs typeface="Arial"/>
              </a:rPr>
              <a:t>Rezende, and Daan</a:t>
            </a:r>
            <a:r>
              <a:rPr sz="700" spc="-85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Wierstra,</a:t>
            </a:r>
            <a:endParaRPr sz="700" dirty="0">
              <a:latin typeface="Arial"/>
              <a:cs typeface="Arial"/>
            </a:endParaRPr>
          </a:p>
          <a:p>
            <a:pPr marL="12700">
              <a:lnSpc>
                <a:spcPts val="830"/>
              </a:lnSpc>
            </a:pPr>
            <a:r>
              <a:rPr sz="700" spc="-5" dirty="0">
                <a:latin typeface="Arial"/>
                <a:cs typeface="Arial"/>
              </a:rPr>
              <a:t>2015. Reproduced with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permission.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947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3375" y="2135231"/>
            <a:ext cx="279146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Classify images by taking </a:t>
            </a:r>
            <a:r>
              <a:rPr sz="1800" dirty="0">
                <a:latin typeface="Arial"/>
                <a:cs typeface="Arial"/>
              </a:rPr>
              <a:t>a  series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“glimpses”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4" y="2181396"/>
            <a:ext cx="1071750" cy="1071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3837" y="2194412"/>
            <a:ext cx="831215" cy="1030605"/>
          </a:xfrm>
          <a:custGeom>
            <a:avLst/>
            <a:gdLst/>
            <a:ahLst/>
            <a:cxnLst/>
            <a:rect l="l" t="t" r="r" b="b"/>
            <a:pathLst>
              <a:path w="831214" h="1030605">
                <a:moveTo>
                  <a:pt x="0" y="1030399"/>
                </a:moveTo>
                <a:lnTo>
                  <a:pt x="0" y="0"/>
                </a:lnTo>
                <a:lnTo>
                  <a:pt x="830774" y="206079"/>
                </a:lnTo>
                <a:lnTo>
                  <a:pt x="830774" y="824319"/>
                </a:lnTo>
                <a:lnTo>
                  <a:pt x="0" y="10303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3837" y="2194412"/>
            <a:ext cx="831215" cy="1030605"/>
          </a:xfrm>
          <a:custGeom>
            <a:avLst/>
            <a:gdLst/>
            <a:ahLst/>
            <a:cxnLst/>
            <a:rect l="l" t="t" r="r" b="b"/>
            <a:pathLst>
              <a:path w="831214" h="1030605">
                <a:moveTo>
                  <a:pt x="0" y="1030399"/>
                </a:moveTo>
                <a:lnTo>
                  <a:pt x="0" y="0"/>
                </a:lnTo>
                <a:lnTo>
                  <a:pt x="830774" y="206079"/>
                </a:lnTo>
                <a:lnTo>
                  <a:pt x="830774" y="824319"/>
                </a:lnTo>
                <a:lnTo>
                  <a:pt x="0" y="10303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50462" y="254314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942" y="3291588"/>
            <a:ext cx="795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30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H x W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7885" y="3114288"/>
            <a:ext cx="7740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3515" marR="5080" indent="-171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Features:  </a:t>
            </a:r>
            <a:r>
              <a:rPr sz="1400" dirty="0">
                <a:latin typeface="Arial"/>
                <a:cs typeface="Arial"/>
              </a:rPr>
              <a:t>L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7687" y="2464174"/>
            <a:ext cx="383540" cy="511809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88935" y="2719925"/>
            <a:ext cx="289560" cy="0"/>
          </a:xfrm>
          <a:custGeom>
            <a:avLst/>
            <a:gdLst/>
            <a:ahLst/>
            <a:cxnLst/>
            <a:rect l="l" t="t" r="r" b="b"/>
            <a:pathLst>
              <a:path w="289560">
                <a:moveTo>
                  <a:pt x="0" y="0"/>
                </a:moveTo>
                <a:lnTo>
                  <a:pt x="28919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59085" y="2637944"/>
            <a:ext cx="211001" cy="163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649437" y="2518362"/>
          <a:ext cx="382268" cy="3935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827687" y="1454078"/>
            <a:ext cx="383540" cy="511809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72547" y="943412"/>
            <a:ext cx="13093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3045" marR="5080" indent="-220979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over  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19387" y="2137024"/>
            <a:ext cx="0" cy="327660"/>
          </a:xfrm>
          <a:custGeom>
            <a:avLst/>
            <a:gdLst/>
            <a:ahLst/>
            <a:cxnLst/>
            <a:rect l="l" t="t" r="r" b="b"/>
            <a:pathLst>
              <a:path h="327660">
                <a:moveTo>
                  <a:pt x="0" y="327149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57901" y="1993061"/>
            <a:ext cx="122971" cy="158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  <p:sp>
        <p:nvSpPr>
          <p:cNvPr id="17" name="object 17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025" y="4080760"/>
            <a:ext cx="1783080" cy="4248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 and </a:t>
            </a:r>
            <a:r>
              <a:rPr sz="800" spc="-25" dirty="0">
                <a:latin typeface="Arial"/>
                <a:cs typeface="Arial"/>
              </a:rPr>
              <a:t>Tell: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Neural</a:t>
            </a:r>
            <a:endParaRPr sz="800">
              <a:latin typeface="Arial"/>
              <a:cs typeface="Arial"/>
            </a:endParaRPr>
          </a:p>
          <a:p>
            <a:pPr marL="12700" marR="62230">
              <a:lnSpc>
                <a:spcPct val="117200"/>
              </a:lnSpc>
            </a:pPr>
            <a:r>
              <a:rPr sz="800" spc="-5" dirty="0">
                <a:latin typeface="Arial"/>
                <a:cs typeface="Arial"/>
              </a:rPr>
              <a:t>Image Caption Generation with </a:t>
            </a:r>
            <a:r>
              <a:rPr sz="800" spc="-10" dirty="0">
                <a:latin typeface="Arial"/>
                <a:cs typeface="Arial"/>
              </a:rPr>
              <a:t>Visual 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70</a:t>
            </a:fld>
            <a:endParaRPr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4" y="2181396"/>
            <a:ext cx="1071750" cy="1071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3837" y="2194412"/>
            <a:ext cx="831215" cy="1030605"/>
          </a:xfrm>
          <a:custGeom>
            <a:avLst/>
            <a:gdLst/>
            <a:ahLst/>
            <a:cxnLst/>
            <a:rect l="l" t="t" r="r" b="b"/>
            <a:pathLst>
              <a:path w="831214" h="1030605">
                <a:moveTo>
                  <a:pt x="0" y="1030399"/>
                </a:moveTo>
                <a:lnTo>
                  <a:pt x="0" y="0"/>
                </a:lnTo>
                <a:lnTo>
                  <a:pt x="830774" y="206079"/>
                </a:lnTo>
                <a:lnTo>
                  <a:pt x="830774" y="824319"/>
                </a:lnTo>
                <a:lnTo>
                  <a:pt x="0" y="10303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3837" y="2194412"/>
            <a:ext cx="831215" cy="1030605"/>
          </a:xfrm>
          <a:custGeom>
            <a:avLst/>
            <a:gdLst/>
            <a:ahLst/>
            <a:cxnLst/>
            <a:rect l="l" t="t" r="r" b="b"/>
            <a:pathLst>
              <a:path w="831214" h="1030605">
                <a:moveTo>
                  <a:pt x="0" y="1030399"/>
                </a:moveTo>
                <a:lnTo>
                  <a:pt x="0" y="0"/>
                </a:lnTo>
                <a:lnTo>
                  <a:pt x="830774" y="206079"/>
                </a:lnTo>
                <a:lnTo>
                  <a:pt x="830774" y="824319"/>
                </a:lnTo>
                <a:lnTo>
                  <a:pt x="0" y="10303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50462" y="254314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942" y="3291588"/>
            <a:ext cx="795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30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H x W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7885" y="3114288"/>
            <a:ext cx="7740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3515" marR="5080" indent="-171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Features:  </a:t>
            </a:r>
            <a:r>
              <a:rPr sz="1400" dirty="0">
                <a:latin typeface="Arial"/>
                <a:cs typeface="Arial"/>
              </a:rPr>
              <a:t>L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27687" y="2464174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0" y="0"/>
                </a:moveTo>
                <a:lnTo>
                  <a:pt x="383399" y="0"/>
                </a:lnTo>
                <a:lnTo>
                  <a:pt x="383399" y="511499"/>
                </a:lnTo>
                <a:lnTo>
                  <a:pt x="0" y="51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27687" y="2464174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88935" y="2719925"/>
            <a:ext cx="289560" cy="0"/>
          </a:xfrm>
          <a:custGeom>
            <a:avLst/>
            <a:gdLst/>
            <a:ahLst/>
            <a:cxnLst/>
            <a:rect l="l" t="t" r="r" b="b"/>
            <a:pathLst>
              <a:path w="289560">
                <a:moveTo>
                  <a:pt x="0" y="0"/>
                </a:moveTo>
                <a:lnTo>
                  <a:pt x="28919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59085" y="2637944"/>
            <a:ext cx="211001" cy="163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649437" y="2518362"/>
          <a:ext cx="382268" cy="3935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3827687" y="1454078"/>
            <a:ext cx="383540" cy="511809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58239" y="1709828"/>
            <a:ext cx="969644" cy="699770"/>
          </a:xfrm>
          <a:custGeom>
            <a:avLst/>
            <a:gdLst/>
            <a:ahLst/>
            <a:cxnLst/>
            <a:rect l="l" t="t" r="r" b="b"/>
            <a:pathLst>
              <a:path w="969645" h="699769">
                <a:moveTo>
                  <a:pt x="969448" y="0"/>
                </a:moveTo>
                <a:lnTo>
                  <a:pt x="920371" y="1340"/>
                </a:lnTo>
                <a:lnTo>
                  <a:pt x="871403" y="5301"/>
                </a:lnTo>
                <a:lnTo>
                  <a:pt x="822654" y="11792"/>
                </a:lnTo>
                <a:lnTo>
                  <a:pt x="774231" y="20724"/>
                </a:lnTo>
                <a:lnTo>
                  <a:pt x="726246" y="32004"/>
                </a:lnTo>
                <a:lnTo>
                  <a:pt x="678805" y="45544"/>
                </a:lnTo>
                <a:lnTo>
                  <a:pt x="632020" y="61253"/>
                </a:lnTo>
                <a:lnTo>
                  <a:pt x="585998" y="79040"/>
                </a:lnTo>
                <a:lnTo>
                  <a:pt x="540848" y="98815"/>
                </a:lnTo>
                <a:lnTo>
                  <a:pt x="496681" y="120488"/>
                </a:lnTo>
                <a:lnTo>
                  <a:pt x="453605" y="143969"/>
                </a:lnTo>
                <a:lnTo>
                  <a:pt x="411729" y="169166"/>
                </a:lnTo>
                <a:lnTo>
                  <a:pt x="371162" y="195990"/>
                </a:lnTo>
                <a:lnTo>
                  <a:pt x="332013" y="224350"/>
                </a:lnTo>
                <a:lnTo>
                  <a:pt x="294391" y="254156"/>
                </a:lnTo>
                <a:lnTo>
                  <a:pt x="255902" y="287592"/>
                </a:lnTo>
                <a:lnTo>
                  <a:pt x="219425" y="322474"/>
                </a:lnTo>
                <a:lnTo>
                  <a:pt x="185095" y="358690"/>
                </a:lnTo>
                <a:lnTo>
                  <a:pt x="153047" y="396128"/>
                </a:lnTo>
                <a:lnTo>
                  <a:pt x="123413" y="434677"/>
                </a:lnTo>
                <a:lnTo>
                  <a:pt x="96330" y="474227"/>
                </a:lnTo>
                <a:lnTo>
                  <a:pt x="71930" y="514666"/>
                </a:lnTo>
                <a:lnTo>
                  <a:pt x="52887" y="550692"/>
                </a:lnTo>
                <a:lnTo>
                  <a:pt x="36091" y="587239"/>
                </a:lnTo>
                <a:lnTo>
                  <a:pt x="21633" y="624233"/>
                </a:lnTo>
                <a:lnTo>
                  <a:pt x="9602" y="661600"/>
                </a:lnTo>
                <a:lnTo>
                  <a:pt x="88" y="699264"/>
                </a:lnTo>
                <a:lnTo>
                  <a:pt x="0" y="69968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17436" y="2396555"/>
            <a:ext cx="81606" cy="1084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372547" y="943412"/>
            <a:ext cx="13093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3045" marR="5080" indent="-220979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over  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19387" y="2137024"/>
            <a:ext cx="0" cy="327660"/>
          </a:xfrm>
          <a:custGeom>
            <a:avLst/>
            <a:gdLst/>
            <a:ahLst/>
            <a:cxnLst/>
            <a:rect l="l" t="t" r="r" b="b"/>
            <a:pathLst>
              <a:path h="327660">
                <a:moveTo>
                  <a:pt x="0" y="327149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7901" y="1993061"/>
            <a:ext cx="122971" cy="1582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51362" y="3458974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0" y="0"/>
                </a:moveTo>
                <a:lnTo>
                  <a:pt x="383399" y="0"/>
                </a:lnTo>
                <a:lnTo>
                  <a:pt x="383399" y="511499"/>
                </a:lnTo>
                <a:lnTo>
                  <a:pt x="0" y="5114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451362" y="3458974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z1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45899" y="2916725"/>
            <a:ext cx="1734185" cy="1329690"/>
          </a:xfrm>
          <a:custGeom>
            <a:avLst/>
            <a:gdLst/>
            <a:ahLst/>
            <a:cxnLst/>
            <a:rect l="l" t="t" r="r" b="b"/>
            <a:pathLst>
              <a:path w="1734185" h="1329689">
                <a:moveTo>
                  <a:pt x="0" y="0"/>
                </a:moveTo>
                <a:lnTo>
                  <a:pt x="1089" y="55037"/>
                </a:lnTo>
                <a:lnTo>
                  <a:pt x="4317" y="109394"/>
                </a:lnTo>
                <a:lnTo>
                  <a:pt x="9620" y="163036"/>
                </a:lnTo>
                <a:lnTo>
                  <a:pt x="16935" y="215927"/>
                </a:lnTo>
                <a:lnTo>
                  <a:pt x="26199" y="268032"/>
                </a:lnTo>
                <a:lnTo>
                  <a:pt x="37350" y="319317"/>
                </a:lnTo>
                <a:lnTo>
                  <a:pt x="50324" y="369746"/>
                </a:lnTo>
                <a:lnTo>
                  <a:pt x="65059" y="419285"/>
                </a:lnTo>
                <a:lnTo>
                  <a:pt x="81491" y="467897"/>
                </a:lnTo>
                <a:lnTo>
                  <a:pt x="99558" y="515548"/>
                </a:lnTo>
                <a:lnTo>
                  <a:pt x="119198" y="562203"/>
                </a:lnTo>
                <a:lnTo>
                  <a:pt x="140346" y="607827"/>
                </a:lnTo>
                <a:lnTo>
                  <a:pt x="162941" y="652385"/>
                </a:lnTo>
                <a:lnTo>
                  <a:pt x="186919" y="695842"/>
                </a:lnTo>
                <a:lnTo>
                  <a:pt x="212217" y="738161"/>
                </a:lnTo>
                <a:lnTo>
                  <a:pt x="238773" y="779310"/>
                </a:lnTo>
                <a:lnTo>
                  <a:pt x="266524" y="819252"/>
                </a:lnTo>
                <a:lnTo>
                  <a:pt x="295406" y="857952"/>
                </a:lnTo>
                <a:lnTo>
                  <a:pt x="325358" y="895375"/>
                </a:lnTo>
                <a:lnTo>
                  <a:pt x="356316" y="931486"/>
                </a:lnTo>
                <a:lnTo>
                  <a:pt x="388216" y="966250"/>
                </a:lnTo>
                <a:lnTo>
                  <a:pt x="420997" y="999633"/>
                </a:lnTo>
                <a:lnTo>
                  <a:pt x="454596" y="1031598"/>
                </a:lnTo>
                <a:lnTo>
                  <a:pt x="488949" y="1062111"/>
                </a:lnTo>
                <a:lnTo>
                  <a:pt x="523994" y="1091136"/>
                </a:lnTo>
                <a:lnTo>
                  <a:pt x="559667" y="1118639"/>
                </a:lnTo>
                <a:lnTo>
                  <a:pt x="595907" y="1144585"/>
                </a:lnTo>
                <a:lnTo>
                  <a:pt x="632649" y="1168938"/>
                </a:lnTo>
                <a:lnTo>
                  <a:pt x="669832" y="1191664"/>
                </a:lnTo>
                <a:lnTo>
                  <a:pt x="707392" y="1212726"/>
                </a:lnTo>
                <a:lnTo>
                  <a:pt x="745266" y="1232091"/>
                </a:lnTo>
                <a:lnTo>
                  <a:pt x="783392" y="1249723"/>
                </a:lnTo>
                <a:lnTo>
                  <a:pt x="821706" y="1265587"/>
                </a:lnTo>
                <a:lnTo>
                  <a:pt x="860146" y="1279648"/>
                </a:lnTo>
                <a:lnTo>
                  <a:pt x="898649" y="1291870"/>
                </a:lnTo>
                <a:lnTo>
                  <a:pt x="950469" y="1305403"/>
                </a:lnTo>
                <a:lnTo>
                  <a:pt x="1002135" y="1315716"/>
                </a:lnTo>
                <a:lnTo>
                  <a:pt x="1053495" y="1322986"/>
                </a:lnTo>
                <a:lnTo>
                  <a:pt x="1104394" y="1327388"/>
                </a:lnTo>
                <a:lnTo>
                  <a:pt x="1154680" y="1329097"/>
                </a:lnTo>
                <a:lnTo>
                  <a:pt x="1204199" y="1328289"/>
                </a:lnTo>
                <a:lnTo>
                  <a:pt x="1252797" y="1325140"/>
                </a:lnTo>
                <a:lnTo>
                  <a:pt x="1300322" y="1319825"/>
                </a:lnTo>
                <a:lnTo>
                  <a:pt x="1346620" y="1312520"/>
                </a:lnTo>
                <a:lnTo>
                  <a:pt x="1391537" y="1303400"/>
                </a:lnTo>
                <a:lnTo>
                  <a:pt x="1434920" y="1292640"/>
                </a:lnTo>
                <a:lnTo>
                  <a:pt x="1476616" y="1280417"/>
                </a:lnTo>
                <a:lnTo>
                  <a:pt x="1516471" y="1266906"/>
                </a:lnTo>
                <a:lnTo>
                  <a:pt x="1565279" y="1247704"/>
                </a:lnTo>
                <a:lnTo>
                  <a:pt x="1610380" y="1227007"/>
                </a:lnTo>
                <a:lnTo>
                  <a:pt x="1651437" y="1205201"/>
                </a:lnTo>
                <a:lnTo>
                  <a:pt x="1688114" y="1182672"/>
                </a:lnTo>
                <a:lnTo>
                  <a:pt x="1720072" y="1159805"/>
                </a:lnTo>
                <a:lnTo>
                  <a:pt x="1733333" y="1149079"/>
                </a:lnTo>
                <a:lnTo>
                  <a:pt x="1733630" y="114882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3873" y="3984228"/>
            <a:ext cx="93338" cy="1083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509010" y="3467737"/>
            <a:ext cx="773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111062" y="3067025"/>
            <a:ext cx="2285999" cy="12953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  <p:sp>
        <p:nvSpPr>
          <p:cNvPr id="26" name="object 26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48185" y="3694130"/>
            <a:ext cx="8928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features: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01550" y="3866330"/>
            <a:ext cx="984250" cy="6432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10" dirty="0">
                <a:latin typeface="Arial"/>
                <a:cs typeface="Arial"/>
              </a:rPr>
              <a:t>Weighted  </a:t>
            </a:r>
            <a:r>
              <a:rPr sz="1400" dirty="0">
                <a:latin typeface="Arial"/>
                <a:cs typeface="Arial"/>
              </a:rPr>
              <a:t>combination 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025" y="4080760"/>
            <a:ext cx="1783080" cy="4248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 and </a:t>
            </a:r>
            <a:r>
              <a:rPr sz="800" spc="-25" dirty="0">
                <a:latin typeface="Arial"/>
                <a:cs typeface="Arial"/>
              </a:rPr>
              <a:t>Tell: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Neural</a:t>
            </a:r>
            <a:endParaRPr sz="800">
              <a:latin typeface="Arial"/>
              <a:cs typeface="Arial"/>
            </a:endParaRPr>
          </a:p>
          <a:p>
            <a:pPr marL="12700" marR="62230">
              <a:lnSpc>
                <a:spcPct val="117200"/>
              </a:lnSpc>
            </a:pPr>
            <a:r>
              <a:rPr sz="800" spc="-5" dirty="0">
                <a:latin typeface="Arial"/>
                <a:cs typeface="Arial"/>
              </a:rPr>
              <a:t>Image Caption Generation with </a:t>
            </a:r>
            <a:r>
              <a:rPr sz="800" spc="-10" dirty="0">
                <a:latin typeface="Arial"/>
                <a:cs typeface="Arial"/>
              </a:rPr>
              <a:t>Visual 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71</a:t>
            </a:fld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4" y="2181396"/>
            <a:ext cx="1071750" cy="1071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3837" y="2194412"/>
            <a:ext cx="831215" cy="1030605"/>
          </a:xfrm>
          <a:custGeom>
            <a:avLst/>
            <a:gdLst/>
            <a:ahLst/>
            <a:cxnLst/>
            <a:rect l="l" t="t" r="r" b="b"/>
            <a:pathLst>
              <a:path w="831214" h="1030605">
                <a:moveTo>
                  <a:pt x="0" y="1030399"/>
                </a:moveTo>
                <a:lnTo>
                  <a:pt x="0" y="0"/>
                </a:lnTo>
                <a:lnTo>
                  <a:pt x="830774" y="206079"/>
                </a:lnTo>
                <a:lnTo>
                  <a:pt x="830774" y="824319"/>
                </a:lnTo>
                <a:lnTo>
                  <a:pt x="0" y="10303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3837" y="2194412"/>
            <a:ext cx="831215" cy="1030605"/>
          </a:xfrm>
          <a:custGeom>
            <a:avLst/>
            <a:gdLst/>
            <a:ahLst/>
            <a:cxnLst/>
            <a:rect l="l" t="t" r="r" b="b"/>
            <a:pathLst>
              <a:path w="831214" h="1030605">
                <a:moveTo>
                  <a:pt x="0" y="1030399"/>
                </a:moveTo>
                <a:lnTo>
                  <a:pt x="0" y="0"/>
                </a:lnTo>
                <a:lnTo>
                  <a:pt x="830774" y="206079"/>
                </a:lnTo>
                <a:lnTo>
                  <a:pt x="830774" y="824319"/>
                </a:lnTo>
                <a:lnTo>
                  <a:pt x="0" y="10303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50462" y="254314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942" y="3291588"/>
            <a:ext cx="795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30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H x W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7885" y="3114288"/>
            <a:ext cx="7740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3515" marR="5080" indent="-171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Features:  </a:t>
            </a:r>
            <a:r>
              <a:rPr sz="1400" dirty="0">
                <a:latin typeface="Arial"/>
                <a:cs typeface="Arial"/>
              </a:rPr>
              <a:t>L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27687" y="2464174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0" y="0"/>
                </a:moveTo>
                <a:lnTo>
                  <a:pt x="383399" y="0"/>
                </a:lnTo>
                <a:lnTo>
                  <a:pt x="383399" y="511499"/>
                </a:lnTo>
                <a:lnTo>
                  <a:pt x="0" y="51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27687" y="2464174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88935" y="2719925"/>
            <a:ext cx="289560" cy="0"/>
          </a:xfrm>
          <a:custGeom>
            <a:avLst/>
            <a:gdLst/>
            <a:ahLst/>
            <a:cxnLst/>
            <a:rect l="l" t="t" r="r" b="b"/>
            <a:pathLst>
              <a:path w="289560">
                <a:moveTo>
                  <a:pt x="0" y="0"/>
                </a:moveTo>
                <a:lnTo>
                  <a:pt x="28919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59085" y="2637944"/>
            <a:ext cx="211001" cy="163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649437" y="2518362"/>
          <a:ext cx="382268" cy="3935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3827687" y="1454078"/>
            <a:ext cx="383540" cy="511809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58239" y="1709828"/>
            <a:ext cx="969644" cy="699770"/>
          </a:xfrm>
          <a:custGeom>
            <a:avLst/>
            <a:gdLst/>
            <a:ahLst/>
            <a:cxnLst/>
            <a:rect l="l" t="t" r="r" b="b"/>
            <a:pathLst>
              <a:path w="969645" h="699769">
                <a:moveTo>
                  <a:pt x="969448" y="0"/>
                </a:moveTo>
                <a:lnTo>
                  <a:pt x="920371" y="1340"/>
                </a:lnTo>
                <a:lnTo>
                  <a:pt x="871403" y="5301"/>
                </a:lnTo>
                <a:lnTo>
                  <a:pt x="822654" y="11792"/>
                </a:lnTo>
                <a:lnTo>
                  <a:pt x="774231" y="20724"/>
                </a:lnTo>
                <a:lnTo>
                  <a:pt x="726246" y="32004"/>
                </a:lnTo>
                <a:lnTo>
                  <a:pt x="678805" y="45544"/>
                </a:lnTo>
                <a:lnTo>
                  <a:pt x="632020" y="61253"/>
                </a:lnTo>
                <a:lnTo>
                  <a:pt x="585998" y="79040"/>
                </a:lnTo>
                <a:lnTo>
                  <a:pt x="540848" y="98815"/>
                </a:lnTo>
                <a:lnTo>
                  <a:pt x="496681" y="120488"/>
                </a:lnTo>
                <a:lnTo>
                  <a:pt x="453605" y="143969"/>
                </a:lnTo>
                <a:lnTo>
                  <a:pt x="411729" y="169166"/>
                </a:lnTo>
                <a:lnTo>
                  <a:pt x="371162" y="195990"/>
                </a:lnTo>
                <a:lnTo>
                  <a:pt x="332013" y="224350"/>
                </a:lnTo>
                <a:lnTo>
                  <a:pt x="294391" y="254156"/>
                </a:lnTo>
                <a:lnTo>
                  <a:pt x="255902" y="287592"/>
                </a:lnTo>
                <a:lnTo>
                  <a:pt x="219425" y="322474"/>
                </a:lnTo>
                <a:lnTo>
                  <a:pt x="185095" y="358690"/>
                </a:lnTo>
                <a:lnTo>
                  <a:pt x="153047" y="396128"/>
                </a:lnTo>
                <a:lnTo>
                  <a:pt x="123413" y="434677"/>
                </a:lnTo>
                <a:lnTo>
                  <a:pt x="96330" y="474227"/>
                </a:lnTo>
                <a:lnTo>
                  <a:pt x="71930" y="514666"/>
                </a:lnTo>
                <a:lnTo>
                  <a:pt x="52887" y="550692"/>
                </a:lnTo>
                <a:lnTo>
                  <a:pt x="36091" y="587239"/>
                </a:lnTo>
                <a:lnTo>
                  <a:pt x="21633" y="624233"/>
                </a:lnTo>
                <a:lnTo>
                  <a:pt x="9602" y="661600"/>
                </a:lnTo>
                <a:lnTo>
                  <a:pt x="88" y="699264"/>
                </a:lnTo>
                <a:lnTo>
                  <a:pt x="0" y="69968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17436" y="2396555"/>
            <a:ext cx="81606" cy="1084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51362" y="3458974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0" y="0"/>
                </a:moveTo>
                <a:lnTo>
                  <a:pt x="383399" y="0"/>
                </a:lnTo>
                <a:lnTo>
                  <a:pt x="383399" y="511499"/>
                </a:lnTo>
                <a:lnTo>
                  <a:pt x="0" y="5114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51362" y="3458974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z1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45899" y="2916725"/>
            <a:ext cx="1734185" cy="1329690"/>
          </a:xfrm>
          <a:custGeom>
            <a:avLst/>
            <a:gdLst/>
            <a:ahLst/>
            <a:cxnLst/>
            <a:rect l="l" t="t" r="r" b="b"/>
            <a:pathLst>
              <a:path w="1734185" h="1329689">
                <a:moveTo>
                  <a:pt x="0" y="0"/>
                </a:moveTo>
                <a:lnTo>
                  <a:pt x="1089" y="55037"/>
                </a:lnTo>
                <a:lnTo>
                  <a:pt x="4317" y="109394"/>
                </a:lnTo>
                <a:lnTo>
                  <a:pt x="9620" y="163036"/>
                </a:lnTo>
                <a:lnTo>
                  <a:pt x="16935" y="215927"/>
                </a:lnTo>
                <a:lnTo>
                  <a:pt x="26199" y="268032"/>
                </a:lnTo>
                <a:lnTo>
                  <a:pt x="37350" y="319317"/>
                </a:lnTo>
                <a:lnTo>
                  <a:pt x="50324" y="369746"/>
                </a:lnTo>
                <a:lnTo>
                  <a:pt x="65059" y="419285"/>
                </a:lnTo>
                <a:lnTo>
                  <a:pt x="81491" y="467897"/>
                </a:lnTo>
                <a:lnTo>
                  <a:pt x="99558" y="515548"/>
                </a:lnTo>
                <a:lnTo>
                  <a:pt x="119198" y="562203"/>
                </a:lnTo>
                <a:lnTo>
                  <a:pt x="140346" y="607827"/>
                </a:lnTo>
                <a:lnTo>
                  <a:pt x="162941" y="652385"/>
                </a:lnTo>
                <a:lnTo>
                  <a:pt x="186919" y="695842"/>
                </a:lnTo>
                <a:lnTo>
                  <a:pt x="212217" y="738161"/>
                </a:lnTo>
                <a:lnTo>
                  <a:pt x="238773" y="779310"/>
                </a:lnTo>
                <a:lnTo>
                  <a:pt x="266524" y="819252"/>
                </a:lnTo>
                <a:lnTo>
                  <a:pt x="295406" y="857952"/>
                </a:lnTo>
                <a:lnTo>
                  <a:pt x="325358" y="895375"/>
                </a:lnTo>
                <a:lnTo>
                  <a:pt x="356316" y="931486"/>
                </a:lnTo>
                <a:lnTo>
                  <a:pt x="388216" y="966250"/>
                </a:lnTo>
                <a:lnTo>
                  <a:pt x="420997" y="999633"/>
                </a:lnTo>
                <a:lnTo>
                  <a:pt x="454596" y="1031598"/>
                </a:lnTo>
                <a:lnTo>
                  <a:pt x="488949" y="1062111"/>
                </a:lnTo>
                <a:lnTo>
                  <a:pt x="523994" y="1091136"/>
                </a:lnTo>
                <a:lnTo>
                  <a:pt x="559667" y="1118639"/>
                </a:lnTo>
                <a:lnTo>
                  <a:pt x="595907" y="1144585"/>
                </a:lnTo>
                <a:lnTo>
                  <a:pt x="632649" y="1168938"/>
                </a:lnTo>
                <a:lnTo>
                  <a:pt x="669832" y="1191664"/>
                </a:lnTo>
                <a:lnTo>
                  <a:pt x="707392" y="1212726"/>
                </a:lnTo>
                <a:lnTo>
                  <a:pt x="745266" y="1232091"/>
                </a:lnTo>
                <a:lnTo>
                  <a:pt x="783392" y="1249723"/>
                </a:lnTo>
                <a:lnTo>
                  <a:pt x="821706" y="1265587"/>
                </a:lnTo>
                <a:lnTo>
                  <a:pt x="860146" y="1279648"/>
                </a:lnTo>
                <a:lnTo>
                  <a:pt x="898649" y="1291870"/>
                </a:lnTo>
                <a:lnTo>
                  <a:pt x="950469" y="1305403"/>
                </a:lnTo>
                <a:lnTo>
                  <a:pt x="1002135" y="1315716"/>
                </a:lnTo>
                <a:lnTo>
                  <a:pt x="1053495" y="1322986"/>
                </a:lnTo>
                <a:lnTo>
                  <a:pt x="1104394" y="1327388"/>
                </a:lnTo>
                <a:lnTo>
                  <a:pt x="1154680" y="1329097"/>
                </a:lnTo>
                <a:lnTo>
                  <a:pt x="1204199" y="1328289"/>
                </a:lnTo>
                <a:lnTo>
                  <a:pt x="1252797" y="1325140"/>
                </a:lnTo>
                <a:lnTo>
                  <a:pt x="1300322" y="1319825"/>
                </a:lnTo>
                <a:lnTo>
                  <a:pt x="1346620" y="1312520"/>
                </a:lnTo>
                <a:lnTo>
                  <a:pt x="1391537" y="1303400"/>
                </a:lnTo>
                <a:lnTo>
                  <a:pt x="1434920" y="1292640"/>
                </a:lnTo>
                <a:lnTo>
                  <a:pt x="1476616" y="1280417"/>
                </a:lnTo>
                <a:lnTo>
                  <a:pt x="1516471" y="1266906"/>
                </a:lnTo>
                <a:lnTo>
                  <a:pt x="1565279" y="1247704"/>
                </a:lnTo>
                <a:lnTo>
                  <a:pt x="1610380" y="1227007"/>
                </a:lnTo>
                <a:lnTo>
                  <a:pt x="1651437" y="1205201"/>
                </a:lnTo>
                <a:lnTo>
                  <a:pt x="1688114" y="1182672"/>
                </a:lnTo>
                <a:lnTo>
                  <a:pt x="1720072" y="1159805"/>
                </a:lnTo>
                <a:lnTo>
                  <a:pt x="1733333" y="1149079"/>
                </a:lnTo>
                <a:lnTo>
                  <a:pt x="1733630" y="114882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43873" y="3984228"/>
            <a:ext cx="93338" cy="108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13337" y="2464174"/>
            <a:ext cx="383540" cy="511809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43062" y="3126414"/>
            <a:ext cx="180340" cy="332740"/>
          </a:xfrm>
          <a:custGeom>
            <a:avLst/>
            <a:gdLst/>
            <a:ahLst/>
            <a:cxnLst/>
            <a:rect l="l" t="t" r="r" b="b"/>
            <a:pathLst>
              <a:path w="180339" h="332739">
                <a:moveTo>
                  <a:pt x="0" y="332560"/>
                </a:moveTo>
                <a:lnTo>
                  <a:pt x="180213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67492" y="2998115"/>
            <a:ext cx="131854" cy="165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92046" y="3123479"/>
            <a:ext cx="197485" cy="335915"/>
          </a:xfrm>
          <a:custGeom>
            <a:avLst/>
            <a:gdLst/>
            <a:ahLst/>
            <a:cxnLst/>
            <a:rect l="l" t="t" r="r" b="b"/>
            <a:pathLst>
              <a:path w="197485" h="335914">
                <a:moveTo>
                  <a:pt x="197215" y="335495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12044" y="2997400"/>
            <a:ext cx="134978" cy="1642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372547" y="943412"/>
            <a:ext cx="13093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3045" marR="5080" indent="-220979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over  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19387" y="2137024"/>
            <a:ext cx="0" cy="327660"/>
          </a:xfrm>
          <a:custGeom>
            <a:avLst/>
            <a:gdLst/>
            <a:ahLst/>
            <a:cxnLst/>
            <a:rect l="l" t="t" r="r" b="b"/>
            <a:pathLst>
              <a:path h="327660">
                <a:moveTo>
                  <a:pt x="0" y="327149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57901" y="1993061"/>
            <a:ext cx="122971" cy="1582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11087" y="2719925"/>
            <a:ext cx="330835" cy="0"/>
          </a:xfrm>
          <a:custGeom>
            <a:avLst/>
            <a:gdLst/>
            <a:ahLst/>
            <a:cxnLst/>
            <a:rect l="l" t="t" r="r" b="b"/>
            <a:pathLst>
              <a:path w="330835">
                <a:moveTo>
                  <a:pt x="0" y="0"/>
                </a:moveTo>
                <a:lnTo>
                  <a:pt x="3307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27550" y="2658439"/>
            <a:ext cx="158251" cy="1229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509010" y="3467737"/>
            <a:ext cx="773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48185" y="3694130"/>
            <a:ext cx="8928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features: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01550" y="3866330"/>
            <a:ext cx="984250" cy="6432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10" dirty="0">
                <a:latin typeface="Arial"/>
                <a:cs typeface="Arial"/>
              </a:rPr>
              <a:t>Weighted  </a:t>
            </a:r>
            <a:r>
              <a:rPr sz="1400" dirty="0">
                <a:latin typeface="Arial"/>
                <a:cs typeface="Arial"/>
              </a:rPr>
              <a:t>combination 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3025" y="4080760"/>
            <a:ext cx="1783080" cy="4248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 and </a:t>
            </a:r>
            <a:r>
              <a:rPr sz="800" spc="-25" dirty="0">
                <a:latin typeface="Arial"/>
                <a:cs typeface="Arial"/>
              </a:rPr>
              <a:t>Tell: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Neural</a:t>
            </a:r>
            <a:endParaRPr sz="800">
              <a:latin typeface="Arial"/>
              <a:cs typeface="Arial"/>
            </a:endParaRPr>
          </a:p>
          <a:p>
            <a:pPr marL="12700" marR="62230">
              <a:lnSpc>
                <a:spcPct val="117200"/>
              </a:lnSpc>
            </a:pPr>
            <a:r>
              <a:rPr sz="800" spc="-5" dirty="0">
                <a:latin typeface="Arial"/>
                <a:cs typeface="Arial"/>
              </a:rPr>
              <a:t>Image Caption Generation with </a:t>
            </a:r>
            <a:r>
              <a:rPr sz="800" spc="-10" dirty="0">
                <a:latin typeface="Arial"/>
                <a:cs typeface="Arial"/>
              </a:rPr>
              <a:t>Visual 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786596" y="4076555"/>
            <a:ext cx="80454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First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72</a:t>
            </a:fld>
            <a:endParaRPr dirty="0"/>
          </a:p>
        </p:txBody>
      </p:sp>
      <p:sp>
        <p:nvSpPr>
          <p:cNvPr id="31" name="object 31"/>
          <p:cNvSpPr txBox="1"/>
          <p:nvPr/>
        </p:nvSpPr>
        <p:spPr>
          <a:xfrm>
            <a:off x="4997562" y="3458974"/>
            <a:ext cx="383540" cy="511809"/>
          </a:xfrm>
          <a:prstGeom prst="rect">
            <a:avLst/>
          </a:prstGeom>
          <a:solidFill>
            <a:srgbClr val="EAD1DC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4" y="2181396"/>
            <a:ext cx="1071750" cy="1071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3837" y="2194412"/>
            <a:ext cx="831215" cy="1030605"/>
          </a:xfrm>
          <a:custGeom>
            <a:avLst/>
            <a:gdLst/>
            <a:ahLst/>
            <a:cxnLst/>
            <a:rect l="l" t="t" r="r" b="b"/>
            <a:pathLst>
              <a:path w="831214" h="1030605">
                <a:moveTo>
                  <a:pt x="0" y="1030399"/>
                </a:moveTo>
                <a:lnTo>
                  <a:pt x="0" y="0"/>
                </a:lnTo>
                <a:lnTo>
                  <a:pt x="830774" y="206079"/>
                </a:lnTo>
                <a:lnTo>
                  <a:pt x="830774" y="824319"/>
                </a:lnTo>
                <a:lnTo>
                  <a:pt x="0" y="10303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3837" y="2194412"/>
            <a:ext cx="831215" cy="1030605"/>
          </a:xfrm>
          <a:custGeom>
            <a:avLst/>
            <a:gdLst/>
            <a:ahLst/>
            <a:cxnLst/>
            <a:rect l="l" t="t" r="r" b="b"/>
            <a:pathLst>
              <a:path w="831214" h="1030605">
                <a:moveTo>
                  <a:pt x="0" y="1030399"/>
                </a:moveTo>
                <a:lnTo>
                  <a:pt x="0" y="0"/>
                </a:lnTo>
                <a:lnTo>
                  <a:pt x="830774" y="206079"/>
                </a:lnTo>
                <a:lnTo>
                  <a:pt x="830774" y="824319"/>
                </a:lnTo>
                <a:lnTo>
                  <a:pt x="0" y="10303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50462" y="254314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942" y="3291588"/>
            <a:ext cx="795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30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H x W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7885" y="3114288"/>
            <a:ext cx="7740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3515" marR="5080" indent="-171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Features:  </a:t>
            </a:r>
            <a:r>
              <a:rPr sz="1400" dirty="0">
                <a:latin typeface="Arial"/>
                <a:cs typeface="Arial"/>
              </a:rPr>
              <a:t>L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27687" y="2464174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0" y="0"/>
                </a:moveTo>
                <a:lnTo>
                  <a:pt x="383399" y="0"/>
                </a:lnTo>
                <a:lnTo>
                  <a:pt x="383399" y="511499"/>
                </a:lnTo>
                <a:lnTo>
                  <a:pt x="0" y="51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27687" y="2464174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88935" y="2719925"/>
            <a:ext cx="289560" cy="0"/>
          </a:xfrm>
          <a:custGeom>
            <a:avLst/>
            <a:gdLst/>
            <a:ahLst/>
            <a:cxnLst/>
            <a:rect l="l" t="t" r="r" b="b"/>
            <a:pathLst>
              <a:path w="289560">
                <a:moveTo>
                  <a:pt x="0" y="0"/>
                </a:moveTo>
                <a:lnTo>
                  <a:pt x="28919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59085" y="2637944"/>
            <a:ext cx="211001" cy="163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649437" y="2518362"/>
          <a:ext cx="382268" cy="3935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3827687" y="1454078"/>
            <a:ext cx="383540" cy="511809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58239" y="1709828"/>
            <a:ext cx="969644" cy="699770"/>
          </a:xfrm>
          <a:custGeom>
            <a:avLst/>
            <a:gdLst/>
            <a:ahLst/>
            <a:cxnLst/>
            <a:rect l="l" t="t" r="r" b="b"/>
            <a:pathLst>
              <a:path w="969645" h="699769">
                <a:moveTo>
                  <a:pt x="969448" y="0"/>
                </a:moveTo>
                <a:lnTo>
                  <a:pt x="920371" y="1340"/>
                </a:lnTo>
                <a:lnTo>
                  <a:pt x="871403" y="5301"/>
                </a:lnTo>
                <a:lnTo>
                  <a:pt x="822654" y="11792"/>
                </a:lnTo>
                <a:lnTo>
                  <a:pt x="774231" y="20724"/>
                </a:lnTo>
                <a:lnTo>
                  <a:pt x="726246" y="32004"/>
                </a:lnTo>
                <a:lnTo>
                  <a:pt x="678805" y="45544"/>
                </a:lnTo>
                <a:lnTo>
                  <a:pt x="632020" y="61253"/>
                </a:lnTo>
                <a:lnTo>
                  <a:pt x="585998" y="79040"/>
                </a:lnTo>
                <a:lnTo>
                  <a:pt x="540848" y="98815"/>
                </a:lnTo>
                <a:lnTo>
                  <a:pt x="496681" y="120488"/>
                </a:lnTo>
                <a:lnTo>
                  <a:pt x="453605" y="143969"/>
                </a:lnTo>
                <a:lnTo>
                  <a:pt x="411729" y="169166"/>
                </a:lnTo>
                <a:lnTo>
                  <a:pt x="371162" y="195990"/>
                </a:lnTo>
                <a:lnTo>
                  <a:pt x="332013" y="224350"/>
                </a:lnTo>
                <a:lnTo>
                  <a:pt x="294391" y="254156"/>
                </a:lnTo>
                <a:lnTo>
                  <a:pt x="255902" y="287592"/>
                </a:lnTo>
                <a:lnTo>
                  <a:pt x="219425" y="322474"/>
                </a:lnTo>
                <a:lnTo>
                  <a:pt x="185095" y="358690"/>
                </a:lnTo>
                <a:lnTo>
                  <a:pt x="153047" y="396128"/>
                </a:lnTo>
                <a:lnTo>
                  <a:pt x="123413" y="434677"/>
                </a:lnTo>
                <a:lnTo>
                  <a:pt x="96330" y="474227"/>
                </a:lnTo>
                <a:lnTo>
                  <a:pt x="71930" y="514666"/>
                </a:lnTo>
                <a:lnTo>
                  <a:pt x="52887" y="550692"/>
                </a:lnTo>
                <a:lnTo>
                  <a:pt x="36091" y="587239"/>
                </a:lnTo>
                <a:lnTo>
                  <a:pt x="21633" y="624233"/>
                </a:lnTo>
                <a:lnTo>
                  <a:pt x="9602" y="661600"/>
                </a:lnTo>
                <a:lnTo>
                  <a:pt x="88" y="699264"/>
                </a:lnTo>
                <a:lnTo>
                  <a:pt x="0" y="69968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17436" y="2396555"/>
            <a:ext cx="81606" cy="1084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51362" y="3458974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0" y="0"/>
                </a:moveTo>
                <a:lnTo>
                  <a:pt x="383399" y="0"/>
                </a:lnTo>
                <a:lnTo>
                  <a:pt x="383399" y="511499"/>
                </a:lnTo>
                <a:lnTo>
                  <a:pt x="0" y="5114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51362" y="3458974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z1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45899" y="2916725"/>
            <a:ext cx="1734185" cy="1329690"/>
          </a:xfrm>
          <a:custGeom>
            <a:avLst/>
            <a:gdLst/>
            <a:ahLst/>
            <a:cxnLst/>
            <a:rect l="l" t="t" r="r" b="b"/>
            <a:pathLst>
              <a:path w="1734185" h="1329689">
                <a:moveTo>
                  <a:pt x="0" y="0"/>
                </a:moveTo>
                <a:lnTo>
                  <a:pt x="1089" y="55037"/>
                </a:lnTo>
                <a:lnTo>
                  <a:pt x="4317" y="109394"/>
                </a:lnTo>
                <a:lnTo>
                  <a:pt x="9620" y="163036"/>
                </a:lnTo>
                <a:lnTo>
                  <a:pt x="16935" y="215927"/>
                </a:lnTo>
                <a:lnTo>
                  <a:pt x="26199" y="268032"/>
                </a:lnTo>
                <a:lnTo>
                  <a:pt x="37350" y="319317"/>
                </a:lnTo>
                <a:lnTo>
                  <a:pt x="50324" y="369746"/>
                </a:lnTo>
                <a:lnTo>
                  <a:pt x="65059" y="419285"/>
                </a:lnTo>
                <a:lnTo>
                  <a:pt x="81491" y="467897"/>
                </a:lnTo>
                <a:lnTo>
                  <a:pt x="99558" y="515548"/>
                </a:lnTo>
                <a:lnTo>
                  <a:pt x="119198" y="562203"/>
                </a:lnTo>
                <a:lnTo>
                  <a:pt x="140346" y="607827"/>
                </a:lnTo>
                <a:lnTo>
                  <a:pt x="162941" y="652385"/>
                </a:lnTo>
                <a:lnTo>
                  <a:pt x="186919" y="695842"/>
                </a:lnTo>
                <a:lnTo>
                  <a:pt x="212217" y="738161"/>
                </a:lnTo>
                <a:lnTo>
                  <a:pt x="238773" y="779310"/>
                </a:lnTo>
                <a:lnTo>
                  <a:pt x="266524" y="819252"/>
                </a:lnTo>
                <a:lnTo>
                  <a:pt x="295406" y="857952"/>
                </a:lnTo>
                <a:lnTo>
                  <a:pt x="325358" y="895375"/>
                </a:lnTo>
                <a:lnTo>
                  <a:pt x="356316" y="931486"/>
                </a:lnTo>
                <a:lnTo>
                  <a:pt x="388216" y="966250"/>
                </a:lnTo>
                <a:lnTo>
                  <a:pt x="420997" y="999633"/>
                </a:lnTo>
                <a:lnTo>
                  <a:pt x="454596" y="1031598"/>
                </a:lnTo>
                <a:lnTo>
                  <a:pt x="488949" y="1062111"/>
                </a:lnTo>
                <a:lnTo>
                  <a:pt x="523994" y="1091136"/>
                </a:lnTo>
                <a:lnTo>
                  <a:pt x="559667" y="1118639"/>
                </a:lnTo>
                <a:lnTo>
                  <a:pt x="595907" y="1144585"/>
                </a:lnTo>
                <a:lnTo>
                  <a:pt x="632649" y="1168938"/>
                </a:lnTo>
                <a:lnTo>
                  <a:pt x="669832" y="1191664"/>
                </a:lnTo>
                <a:lnTo>
                  <a:pt x="707392" y="1212726"/>
                </a:lnTo>
                <a:lnTo>
                  <a:pt x="745266" y="1232091"/>
                </a:lnTo>
                <a:lnTo>
                  <a:pt x="783392" y="1249723"/>
                </a:lnTo>
                <a:lnTo>
                  <a:pt x="821706" y="1265587"/>
                </a:lnTo>
                <a:lnTo>
                  <a:pt x="860146" y="1279648"/>
                </a:lnTo>
                <a:lnTo>
                  <a:pt x="898649" y="1291870"/>
                </a:lnTo>
                <a:lnTo>
                  <a:pt x="950469" y="1305403"/>
                </a:lnTo>
                <a:lnTo>
                  <a:pt x="1002135" y="1315716"/>
                </a:lnTo>
                <a:lnTo>
                  <a:pt x="1053495" y="1322986"/>
                </a:lnTo>
                <a:lnTo>
                  <a:pt x="1104394" y="1327388"/>
                </a:lnTo>
                <a:lnTo>
                  <a:pt x="1154680" y="1329097"/>
                </a:lnTo>
                <a:lnTo>
                  <a:pt x="1204199" y="1328289"/>
                </a:lnTo>
                <a:lnTo>
                  <a:pt x="1252797" y="1325140"/>
                </a:lnTo>
                <a:lnTo>
                  <a:pt x="1300322" y="1319825"/>
                </a:lnTo>
                <a:lnTo>
                  <a:pt x="1346620" y="1312520"/>
                </a:lnTo>
                <a:lnTo>
                  <a:pt x="1391537" y="1303400"/>
                </a:lnTo>
                <a:lnTo>
                  <a:pt x="1434920" y="1292640"/>
                </a:lnTo>
                <a:lnTo>
                  <a:pt x="1476616" y="1280417"/>
                </a:lnTo>
                <a:lnTo>
                  <a:pt x="1516471" y="1266906"/>
                </a:lnTo>
                <a:lnTo>
                  <a:pt x="1565279" y="1247704"/>
                </a:lnTo>
                <a:lnTo>
                  <a:pt x="1610380" y="1227007"/>
                </a:lnTo>
                <a:lnTo>
                  <a:pt x="1651437" y="1205201"/>
                </a:lnTo>
                <a:lnTo>
                  <a:pt x="1688114" y="1182672"/>
                </a:lnTo>
                <a:lnTo>
                  <a:pt x="1720072" y="1159805"/>
                </a:lnTo>
                <a:lnTo>
                  <a:pt x="1733333" y="1149079"/>
                </a:lnTo>
                <a:lnTo>
                  <a:pt x="1733630" y="114882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43873" y="3984228"/>
            <a:ext cx="93338" cy="108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97562" y="3458974"/>
            <a:ext cx="383540" cy="511809"/>
          </a:xfrm>
          <a:prstGeom prst="rect">
            <a:avLst/>
          </a:prstGeom>
          <a:solidFill>
            <a:srgbClr val="EAD1DC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13337" y="2464174"/>
            <a:ext cx="383540" cy="511809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643062" y="3126414"/>
            <a:ext cx="180340" cy="332740"/>
          </a:xfrm>
          <a:custGeom>
            <a:avLst/>
            <a:gdLst/>
            <a:ahLst/>
            <a:cxnLst/>
            <a:rect l="l" t="t" r="r" b="b"/>
            <a:pathLst>
              <a:path w="180339" h="332739">
                <a:moveTo>
                  <a:pt x="0" y="332560"/>
                </a:moveTo>
                <a:lnTo>
                  <a:pt x="180213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67492" y="2998115"/>
            <a:ext cx="131854" cy="165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92046" y="3123479"/>
            <a:ext cx="197485" cy="335915"/>
          </a:xfrm>
          <a:custGeom>
            <a:avLst/>
            <a:gdLst/>
            <a:ahLst/>
            <a:cxnLst/>
            <a:rect l="l" t="t" r="r" b="b"/>
            <a:pathLst>
              <a:path w="197485" h="335914">
                <a:moveTo>
                  <a:pt x="197215" y="335495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12044" y="2997400"/>
            <a:ext cx="134978" cy="1642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372547" y="943412"/>
            <a:ext cx="13093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3045" marR="5080" indent="-220979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over  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019387" y="2137024"/>
            <a:ext cx="0" cy="327660"/>
          </a:xfrm>
          <a:custGeom>
            <a:avLst/>
            <a:gdLst/>
            <a:ahLst/>
            <a:cxnLst/>
            <a:rect l="l" t="t" r="r" b="b"/>
            <a:pathLst>
              <a:path h="327660">
                <a:moveTo>
                  <a:pt x="0" y="327149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57901" y="1993061"/>
            <a:ext cx="122971" cy="1582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11087" y="2719925"/>
            <a:ext cx="330835" cy="0"/>
          </a:xfrm>
          <a:custGeom>
            <a:avLst/>
            <a:gdLst/>
            <a:ahLst/>
            <a:cxnLst/>
            <a:rect l="l" t="t" r="r" b="b"/>
            <a:pathLst>
              <a:path w="330835">
                <a:moveTo>
                  <a:pt x="0" y="0"/>
                </a:moveTo>
                <a:lnTo>
                  <a:pt x="3307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27550" y="2658439"/>
            <a:ext cx="158251" cy="1229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483737" y="1469378"/>
            <a:ext cx="383540" cy="511809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61937" y="1469378"/>
            <a:ext cx="383540" cy="511809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d1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749081" y="2135750"/>
            <a:ext cx="156210" cy="328930"/>
          </a:xfrm>
          <a:custGeom>
            <a:avLst/>
            <a:gdLst/>
            <a:ahLst/>
            <a:cxnLst/>
            <a:rect l="l" t="t" r="r" b="b"/>
            <a:pathLst>
              <a:path w="156210" h="328930">
                <a:moveTo>
                  <a:pt x="155955" y="328424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79169" y="2004322"/>
            <a:ext cx="126835" cy="1659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05037" y="2133324"/>
            <a:ext cx="170815" cy="331470"/>
          </a:xfrm>
          <a:custGeom>
            <a:avLst/>
            <a:gdLst/>
            <a:ahLst/>
            <a:cxnLst/>
            <a:rect l="l" t="t" r="r" b="b"/>
            <a:pathLst>
              <a:path w="170814" h="331469">
                <a:moveTo>
                  <a:pt x="0" y="330850"/>
                </a:moveTo>
                <a:lnTo>
                  <a:pt x="170251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19033" y="2003731"/>
            <a:ext cx="129877" cy="1654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509010" y="3467737"/>
            <a:ext cx="773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48185" y="3694130"/>
            <a:ext cx="8928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features: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01550" y="3866330"/>
            <a:ext cx="984250" cy="6432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10" dirty="0">
                <a:latin typeface="Arial"/>
                <a:cs typeface="Arial"/>
              </a:rPr>
              <a:t>Weighted  </a:t>
            </a:r>
            <a:r>
              <a:rPr sz="1400" dirty="0">
                <a:latin typeface="Arial"/>
                <a:cs typeface="Arial"/>
              </a:rPr>
              <a:t>combination 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3025" y="4080760"/>
            <a:ext cx="1783080" cy="4248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 and </a:t>
            </a:r>
            <a:r>
              <a:rPr sz="800" spc="-25" dirty="0">
                <a:latin typeface="Arial"/>
                <a:cs typeface="Arial"/>
              </a:rPr>
              <a:t>Tell: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Neural</a:t>
            </a:r>
            <a:endParaRPr sz="800">
              <a:latin typeface="Arial"/>
              <a:cs typeface="Arial"/>
            </a:endParaRPr>
          </a:p>
          <a:p>
            <a:pPr marL="12700" marR="62230">
              <a:lnSpc>
                <a:spcPct val="117200"/>
              </a:lnSpc>
            </a:pPr>
            <a:r>
              <a:rPr sz="800" spc="-5" dirty="0">
                <a:latin typeface="Arial"/>
                <a:cs typeface="Arial"/>
              </a:rPr>
              <a:t>Image Caption Generation with </a:t>
            </a:r>
            <a:r>
              <a:rPr sz="800" spc="-10" dirty="0">
                <a:latin typeface="Arial"/>
                <a:cs typeface="Arial"/>
              </a:rPr>
              <a:t>Visual 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786596" y="4076555"/>
            <a:ext cx="80454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First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73</a:t>
            </a:fld>
            <a:endParaRPr dirty="0"/>
          </a:p>
        </p:txBody>
      </p:sp>
      <p:sp>
        <p:nvSpPr>
          <p:cNvPr id="38" name="object 38"/>
          <p:cNvSpPr txBox="1"/>
          <p:nvPr/>
        </p:nvSpPr>
        <p:spPr>
          <a:xfrm>
            <a:off x="4893999" y="977062"/>
            <a:ext cx="9144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225" marR="5080" indent="-1016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  over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vocab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4" y="2181396"/>
            <a:ext cx="1071750" cy="1071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3837" y="2194412"/>
            <a:ext cx="831215" cy="1030605"/>
          </a:xfrm>
          <a:custGeom>
            <a:avLst/>
            <a:gdLst/>
            <a:ahLst/>
            <a:cxnLst/>
            <a:rect l="l" t="t" r="r" b="b"/>
            <a:pathLst>
              <a:path w="831214" h="1030605">
                <a:moveTo>
                  <a:pt x="0" y="1030399"/>
                </a:moveTo>
                <a:lnTo>
                  <a:pt x="0" y="0"/>
                </a:lnTo>
                <a:lnTo>
                  <a:pt x="830774" y="206079"/>
                </a:lnTo>
                <a:lnTo>
                  <a:pt x="830774" y="824319"/>
                </a:lnTo>
                <a:lnTo>
                  <a:pt x="0" y="10303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3837" y="2194412"/>
            <a:ext cx="831215" cy="1030605"/>
          </a:xfrm>
          <a:custGeom>
            <a:avLst/>
            <a:gdLst/>
            <a:ahLst/>
            <a:cxnLst/>
            <a:rect l="l" t="t" r="r" b="b"/>
            <a:pathLst>
              <a:path w="831214" h="1030605">
                <a:moveTo>
                  <a:pt x="0" y="1030399"/>
                </a:moveTo>
                <a:lnTo>
                  <a:pt x="0" y="0"/>
                </a:lnTo>
                <a:lnTo>
                  <a:pt x="830774" y="206079"/>
                </a:lnTo>
                <a:lnTo>
                  <a:pt x="830774" y="824319"/>
                </a:lnTo>
                <a:lnTo>
                  <a:pt x="0" y="10303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50462" y="254314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942" y="3291588"/>
            <a:ext cx="795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30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H x W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7885" y="3114288"/>
            <a:ext cx="7740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3515" marR="5080" indent="-171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Features:  </a:t>
            </a:r>
            <a:r>
              <a:rPr sz="1400" dirty="0">
                <a:latin typeface="Arial"/>
                <a:cs typeface="Arial"/>
              </a:rPr>
              <a:t>L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27687" y="2464174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0" y="0"/>
                </a:moveTo>
                <a:lnTo>
                  <a:pt x="383399" y="0"/>
                </a:lnTo>
                <a:lnTo>
                  <a:pt x="383399" y="511499"/>
                </a:lnTo>
                <a:lnTo>
                  <a:pt x="0" y="51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27687" y="2464174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88935" y="2719925"/>
            <a:ext cx="289560" cy="0"/>
          </a:xfrm>
          <a:custGeom>
            <a:avLst/>
            <a:gdLst/>
            <a:ahLst/>
            <a:cxnLst/>
            <a:rect l="l" t="t" r="r" b="b"/>
            <a:pathLst>
              <a:path w="289560">
                <a:moveTo>
                  <a:pt x="0" y="0"/>
                </a:moveTo>
                <a:lnTo>
                  <a:pt x="28919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59085" y="2637944"/>
            <a:ext cx="211001" cy="163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649437" y="2518362"/>
          <a:ext cx="382268" cy="3935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3827687" y="1454078"/>
            <a:ext cx="383540" cy="511809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58239" y="1709828"/>
            <a:ext cx="969644" cy="699770"/>
          </a:xfrm>
          <a:custGeom>
            <a:avLst/>
            <a:gdLst/>
            <a:ahLst/>
            <a:cxnLst/>
            <a:rect l="l" t="t" r="r" b="b"/>
            <a:pathLst>
              <a:path w="969645" h="699769">
                <a:moveTo>
                  <a:pt x="969448" y="0"/>
                </a:moveTo>
                <a:lnTo>
                  <a:pt x="920371" y="1340"/>
                </a:lnTo>
                <a:lnTo>
                  <a:pt x="871403" y="5301"/>
                </a:lnTo>
                <a:lnTo>
                  <a:pt x="822654" y="11792"/>
                </a:lnTo>
                <a:lnTo>
                  <a:pt x="774231" y="20724"/>
                </a:lnTo>
                <a:lnTo>
                  <a:pt x="726246" y="32004"/>
                </a:lnTo>
                <a:lnTo>
                  <a:pt x="678805" y="45544"/>
                </a:lnTo>
                <a:lnTo>
                  <a:pt x="632020" y="61253"/>
                </a:lnTo>
                <a:lnTo>
                  <a:pt x="585998" y="79040"/>
                </a:lnTo>
                <a:lnTo>
                  <a:pt x="540848" y="98815"/>
                </a:lnTo>
                <a:lnTo>
                  <a:pt x="496681" y="120488"/>
                </a:lnTo>
                <a:lnTo>
                  <a:pt x="453605" y="143969"/>
                </a:lnTo>
                <a:lnTo>
                  <a:pt x="411729" y="169166"/>
                </a:lnTo>
                <a:lnTo>
                  <a:pt x="371162" y="195990"/>
                </a:lnTo>
                <a:lnTo>
                  <a:pt x="332013" y="224350"/>
                </a:lnTo>
                <a:lnTo>
                  <a:pt x="294391" y="254156"/>
                </a:lnTo>
                <a:lnTo>
                  <a:pt x="255902" y="287592"/>
                </a:lnTo>
                <a:lnTo>
                  <a:pt x="219425" y="322474"/>
                </a:lnTo>
                <a:lnTo>
                  <a:pt x="185095" y="358690"/>
                </a:lnTo>
                <a:lnTo>
                  <a:pt x="153047" y="396128"/>
                </a:lnTo>
                <a:lnTo>
                  <a:pt x="123413" y="434677"/>
                </a:lnTo>
                <a:lnTo>
                  <a:pt x="96330" y="474227"/>
                </a:lnTo>
                <a:lnTo>
                  <a:pt x="71930" y="514666"/>
                </a:lnTo>
                <a:lnTo>
                  <a:pt x="52887" y="550692"/>
                </a:lnTo>
                <a:lnTo>
                  <a:pt x="36091" y="587239"/>
                </a:lnTo>
                <a:lnTo>
                  <a:pt x="21633" y="624233"/>
                </a:lnTo>
                <a:lnTo>
                  <a:pt x="9602" y="661600"/>
                </a:lnTo>
                <a:lnTo>
                  <a:pt x="88" y="699264"/>
                </a:lnTo>
                <a:lnTo>
                  <a:pt x="0" y="69968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17436" y="2396555"/>
            <a:ext cx="81606" cy="1084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51362" y="3458974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0" y="0"/>
                </a:moveTo>
                <a:lnTo>
                  <a:pt x="383399" y="0"/>
                </a:lnTo>
                <a:lnTo>
                  <a:pt x="383399" y="511499"/>
                </a:lnTo>
                <a:lnTo>
                  <a:pt x="0" y="5114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51362" y="3458974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z1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45899" y="2916725"/>
            <a:ext cx="1734185" cy="1329690"/>
          </a:xfrm>
          <a:custGeom>
            <a:avLst/>
            <a:gdLst/>
            <a:ahLst/>
            <a:cxnLst/>
            <a:rect l="l" t="t" r="r" b="b"/>
            <a:pathLst>
              <a:path w="1734185" h="1329689">
                <a:moveTo>
                  <a:pt x="0" y="0"/>
                </a:moveTo>
                <a:lnTo>
                  <a:pt x="1089" y="55037"/>
                </a:lnTo>
                <a:lnTo>
                  <a:pt x="4317" y="109394"/>
                </a:lnTo>
                <a:lnTo>
                  <a:pt x="9620" y="163036"/>
                </a:lnTo>
                <a:lnTo>
                  <a:pt x="16935" y="215927"/>
                </a:lnTo>
                <a:lnTo>
                  <a:pt x="26199" y="268032"/>
                </a:lnTo>
                <a:lnTo>
                  <a:pt x="37350" y="319317"/>
                </a:lnTo>
                <a:lnTo>
                  <a:pt x="50324" y="369746"/>
                </a:lnTo>
                <a:lnTo>
                  <a:pt x="65059" y="419285"/>
                </a:lnTo>
                <a:lnTo>
                  <a:pt x="81491" y="467897"/>
                </a:lnTo>
                <a:lnTo>
                  <a:pt x="99558" y="515548"/>
                </a:lnTo>
                <a:lnTo>
                  <a:pt x="119198" y="562203"/>
                </a:lnTo>
                <a:lnTo>
                  <a:pt x="140346" y="607827"/>
                </a:lnTo>
                <a:lnTo>
                  <a:pt x="162941" y="652385"/>
                </a:lnTo>
                <a:lnTo>
                  <a:pt x="186919" y="695842"/>
                </a:lnTo>
                <a:lnTo>
                  <a:pt x="212217" y="738161"/>
                </a:lnTo>
                <a:lnTo>
                  <a:pt x="238773" y="779310"/>
                </a:lnTo>
                <a:lnTo>
                  <a:pt x="266524" y="819252"/>
                </a:lnTo>
                <a:lnTo>
                  <a:pt x="295406" y="857952"/>
                </a:lnTo>
                <a:lnTo>
                  <a:pt x="325358" y="895375"/>
                </a:lnTo>
                <a:lnTo>
                  <a:pt x="356316" y="931486"/>
                </a:lnTo>
                <a:lnTo>
                  <a:pt x="388216" y="966250"/>
                </a:lnTo>
                <a:lnTo>
                  <a:pt x="420997" y="999633"/>
                </a:lnTo>
                <a:lnTo>
                  <a:pt x="454596" y="1031598"/>
                </a:lnTo>
                <a:lnTo>
                  <a:pt x="488949" y="1062111"/>
                </a:lnTo>
                <a:lnTo>
                  <a:pt x="523994" y="1091136"/>
                </a:lnTo>
                <a:lnTo>
                  <a:pt x="559667" y="1118639"/>
                </a:lnTo>
                <a:lnTo>
                  <a:pt x="595907" y="1144585"/>
                </a:lnTo>
                <a:lnTo>
                  <a:pt x="632649" y="1168938"/>
                </a:lnTo>
                <a:lnTo>
                  <a:pt x="669832" y="1191664"/>
                </a:lnTo>
                <a:lnTo>
                  <a:pt x="707392" y="1212726"/>
                </a:lnTo>
                <a:lnTo>
                  <a:pt x="745266" y="1232091"/>
                </a:lnTo>
                <a:lnTo>
                  <a:pt x="783392" y="1249723"/>
                </a:lnTo>
                <a:lnTo>
                  <a:pt x="821706" y="1265587"/>
                </a:lnTo>
                <a:lnTo>
                  <a:pt x="860146" y="1279648"/>
                </a:lnTo>
                <a:lnTo>
                  <a:pt x="898649" y="1291870"/>
                </a:lnTo>
                <a:lnTo>
                  <a:pt x="950469" y="1305403"/>
                </a:lnTo>
                <a:lnTo>
                  <a:pt x="1002135" y="1315716"/>
                </a:lnTo>
                <a:lnTo>
                  <a:pt x="1053495" y="1322986"/>
                </a:lnTo>
                <a:lnTo>
                  <a:pt x="1104394" y="1327388"/>
                </a:lnTo>
                <a:lnTo>
                  <a:pt x="1154680" y="1329097"/>
                </a:lnTo>
                <a:lnTo>
                  <a:pt x="1204199" y="1328289"/>
                </a:lnTo>
                <a:lnTo>
                  <a:pt x="1252797" y="1325140"/>
                </a:lnTo>
                <a:lnTo>
                  <a:pt x="1300322" y="1319825"/>
                </a:lnTo>
                <a:lnTo>
                  <a:pt x="1346620" y="1312520"/>
                </a:lnTo>
                <a:lnTo>
                  <a:pt x="1391537" y="1303400"/>
                </a:lnTo>
                <a:lnTo>
                  <a:pt x="1434920" y="1292640"/>
                </a:lnTo>
                <a:lnTo>
                  <a:pt x="1476616" y="1280417"/>
                </a:lnTo>
                <a:lnTo>
                  <a:pt x="1516471" y="1266906"/>
                </a:lnTo>
                <a:lnTo>
                  <a:pt x="1565279" y="1247704"/>
                </a:lnTo>
                <a:lnTo>
                  <a:pt x="1610380" y="1227007"/>
                </a:lnTo>
                <a:lnTo>
                  <a:pt x="1651437" y="1205201"/>
                </a:lnTo>
                <a:lnTo>
                  <a:pt x="1688114" y="1182672"/>
                </a:lnTo>
                <a:lnTo>
                  <a:pt x="1720072" y="1159805"/>
                </a:lnTo>
                <a:lnTo>
                  <a:pt x="1733333" y="1149079"/>
                </a:lnTo>
                <a:lnTo>
                  <a:pt x="1733630" y="114882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43873" y="3984228"/>
            <a:ext cx="93338" cy="108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97562" y="3458974"/>
            <a:ext cx="383540" cy="511809"/>
          </a:xfrm>
          <a:prstGeom prst="rect">
            <a:avLst/>
          </a:prstGeom>
          <a:solidFill>
            <a:srgbClr val="EAD1DC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13337" y="2464174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0" y="0"/>
                </a:moveTo>
                <a:lnTo>
                  <a:pt x="383399" y="0"/>
                </a:lnTo>
                <a:lnTo>
                  <a:pt x="383399" y="511499"/>
                </a:lnTo>
                <a:lnTo>
                  <a:pt x="0" y="51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713337" y="2464174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43062" y="3126414"/>
            <a:ext cx="180340" cy="332740"/>
          </a:xfrm>
          <a:custGeom>
            <a:avLst/>
            <a:gdLst/>
            <a:ahLst/>
            <a:cxnLst/>
            <a:rect l="l" t="t" r="r" b="b"/>
            <a:pathLst>
              <a:path w="180339" h="332739">
                <a:moveTo>
                  <a:pt x="0" y="332560"/>
                </a:moveTo>
                <a:lnTo>
                  <a:pt x="180213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67492" y="2998115"/>
            <a:ext cx="131854" cy="165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92046" y="3123479"/>
            <a:ext cx="197485" cy="335915"/>
          </a:xfrm>
          <a:custGeom>
            <a:avLst/>
            <a:gdLst/>
            <a:ahLst/>
            <a:cxnLst/>
            <a:rect l="l" t="t" r="r" b="b"/>
            <a:pathLst>
              <a:path w="197485" h="335914">
                <a:moveTo>
                  <a:pt x="197215" y="335495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12044" y="2997400"/>
            <a:ext cx="134978" cy="1642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72547" y="943412"/>
            <a:ext cx="13093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3045" marR="5080" indent="-220979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over  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19387" y="2137024"/>
            <a:ext cx="0" cy="327660"/>
          </a:xfrm>
          <a:custGeom>
            <a:avLst/>
            <a:gdLst/>
            <a:ahLst/>
            <a:cxnLst/>
            <a:rect l="l" t="t" r="r" b="b"/>
            <a:pathLst>
              <a:path h="327660">
                <a:moveTo>
                  <a:pt x="0" y="327149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57901" y="1993061"/>
            <a:ext cx="122971" cy="1582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11087" y="2719925"/>
            <a:ext cx="330835" cy="0"/>
          </a:xfrm>
          <a:custGeom>
            <a:avLst/>
            <a:gdLst/>
            <a:ahLst/>
            <a:cxnLst/>
            <a:rect l="l" t="t" r="r" b="b"/>
            <a:pathLst>
              <a:path w="330835">
                <a:moveTo>
                  <a:pt x="0" y="0"/>
                </a:moveTo>
                <a:lnTo>
                  <a:pt x="3307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27550" y="2658439"/>
            <a:ext cx="158251" cy="1229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83737" y="1469378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0" y="0"/>
                </a:moveTo>
                <a:lnTo>
                  <a:pt x="383399" y="0"/>
                </a:lnTo>
                <a:lnTo>
                  <a:pt x="383399" y="511499"/>
                </a:lnTo>
                <a:lnTo>
                  <a:pt x="0" y="511499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483737" y="1469378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61937" y="1469378"/>
            <a:ext cx="383540" cy="511809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d1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749081" y="2135750"/>
            <a:ext cx="156210" cy="328930"/>
          </a:xfrm>
          <a:custGeom>
            <a:avLst/>
            <a:gdLst/>
            <a:ahLst/>
            <a:cxnLst/>
            <a:rect l="l" t="t" r="r" b="b"/>
            <a:pathLst>
              <a:path w="156210" h="328930">
                <a:moveTo>
                  <a:pt x="155955" y="328424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79169" y="2004322"/>
            <a:ext cx="126835" cy="1659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05037" y="2133324"/>
            <a:ext cx="170815" cy="331470"/>
          </a:xfrm>
          <a:custGeom>
            <a:avLst/>
            <a:gdLst/>
            <a:ahLst/>
            <a:cxnLst/>
            <a:rect l="l" t="t" r="r" b="b"/>
            <a:pathLst>
              <a:path w="170814" h="331469">
                <a:moveTo>
                  <a:pt x="0" y="330850"/>
                </a:moveTo>
                <a:lnTo>
                  <a:pt x="170251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19033" y="2003731"/>
            <a:ext cx="129877" cy="1654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50833" y="1194257"/>
            <a:ext cx="1824989" cy="1214755"/>
          </a:xfrm>
          <a:custGeom>
            <a:avLst/>
            <a:gdLst/>
            <a:ahLst/>
            <a:cxnLst/>
            <a:rect l="l" t="t" r="r" b="b"/>
            <a:pathLst>
              <a:path w="1824989" h="1214755">
                <a:moveTo>
                  <a:pt x="1824604" y="275120"/>
                </a:moveTo>
                <a:lnTo>
                  <a:pt x="1800250" y="220370"/>
                </a:lnTo>
                <a:lnTo>
                  <a:pt x="1759102" y="179569"/>
                </a:lnTo>
                <a:lnTo>
                  <a:pt x="1700430" y="138033"/>
                </a:lnTo>
                <a:lnTo>
                  <a:pt x="1665167" y="117713"/>
                </a:lnTo>
                <a:lnTo>
                  <a:pt x="1626296" y="98078"/>
                </a:lnTo>
                <a:lnTo>
                  <a:pt x="1584074" y="79418"/>
                </a:lnTo>
                <a:lnTo>
                  <a:pt x="1538760" y="62022"/>
                </a:lnTo>
                <a:lnTo>
                  <a:pt x="1490611" y="46181"/>
                </a:lnTo>
                <a:lnTo>
                  <a:pt x="1439885" y="32184"/>
                </a:lnTo>
                <a:lnTo>
                  <a:pt x="1386840" y="20321"/>
                </a:lnTo>
                <a:lnTo>
                  <a:pt x="1331733" y="10881"/>
                </a:lnTo>
                <a:lnTo>
                  <a:pt x="1274822" y="4154"/>
                </a:lnTo>
                <a:lnTo>
                  <a:pt x="1216364" y="431"/>
                </a:lnTo>
                <a:lnTo>
                  <a:pt x="1156618" y="0"/>
                </a:lnTo>
                <a:lnTo>
                  <a:pt x="1095842" y="3151"/>
                </a:lnTo>
                <a:lnTo>
                  <a:pt x="1034292" y="10174"/>
                </a:lnTo>
                <a:lnTo>
                  <a:pt x="972227" y="21359"/>
                </a:lnTo>
                <a:lnTo>
                  <a:pt x="909904" y="36996"/>
                </a:lnTo>
                <a:lnTo>
                  <a:pt x="867041" y="50456"/>
                </a:lnTo>
                <a:lnTo>
                  <a:pt x="824262" y="66111"/>
                </a:lnTo>
                <a:lnTo>
                  <a:pt x="781651" y="83915"/>
                </a:lnTo>
                <a:lnTo>
                  <a:pt x="739291" y="103822"/>
                </a:lnTo>
                <a:lnTo>
                  <a:pt x="697266" y="125786"/>
                </a:lnTo>
                <a:lnTo>
                  <a:pt x="655659" y="149762"/>
                </a:lnTo>
                <a:lnTo>
                  <a:pt x="614555" y="175704"/>
                </a:lnTo>
                <a:lnTo>
                  <a:pt x="574037" y="203565"/>
                </a:lnTo>
                <a:lnTo>
                  <a:pt x="534189" y="233299"/>
                </a:lnTo>
                <a:lnTo>
                  <a:pt x="495095" y="264862"/>
                </a:lnTo>
                <a:lnTo>
                  <a:pt x="456839" y="298206"/>
                </a:lnTo>
                <a:lnTo>
                  <a:pt x="419503" y="333286"/>
                </a:lnTo>
                <a:lnTo>
                  <a:pt x="383172" y="370056"/>
                </a:lnTo>
                <a:lnTo>
                  <a:pt x="347930" y="408470"/>
                </a:lnTo>
                <a:lnTo>
                  <a:pt x="313861" y="448483"/>
                </a:lnTo>
                <a:lnTo>
                  <a:pt x="281047" y="490047"/>
                </a:lnTo>
                <a:lnTo>
                  <a:pt x="253002" y="528260"/>
                </a:lnTo>
                <a:lnTo>
                  <a:pt x="226075" y="567630"/>
                </a:lnTo>
                <a:lnTo>
                  <a:pt x="200323" y="608126"/>
                </a:lnTo>
                <a:lnTo>
                  <a:pt x="175807" y="649715"/>
                </a:lnTo>
                <a:lnTo>
                  <a:pt x="152584" y="692366"/>
                </a:lnTo>
                <a:lnTo>
                  <a:pt x="130715" y="736046"/>
                </a:lnTo>
                <a:lnTo>
                  <a:pt x="110257" y="780722"/>
                </a:lnTo>
                <a:lnTo>
                  <a:pt x="91269" y="826363"/>
                </a:lnTo>
                <a:lnTo>
                  <a:pt x="73811" y="872936"/>
                </a:lnTo>
                <a:lnTo>
                  <a:pt x="56071" y="926404"/>
                </a:lnTo>
                <a:lnTo>
                  <a:pt x="40425" y="980966"/>
                </a:lnTo>
                <a:lnTo>
                  <a:pt x="26956" y="1036575"/>
                </a:lnTo>
                <a:lnTo>
                  <a:pt x="15749" y="1093185"/>
                </a:lnTo>
                <a:lnTo>
                  <a:pt x="6886" y="1150751"/>
                </a:lnTo>
                <a:lnTo>
                  <a:pt x="452" y="1209226"/>
                </a:lnTo>
                <a:lnTo>
                  <a:pt x="0" y="1214521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809870" y="2397933"/>
            <a:ext cx="81925" cy="1067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8937" y="2464174"/>
            <a:ext cx="383540" cy="511809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325813" y="3124398"/>
            <a:ext cx="192405" cy="334645"/>
          </a:xfrm>
          <a:custGeom>
            <a:avLst/>
            <a:gdLst/>
            <a:ahLst/>
            <a:cxnLst/>
            <a:rect l="l" t="t" r="r" b="b"/>
            <a:pathLst>
              <a:path w="192404" h="334645">
                <a:moveTo>
                  <a:pt x="191898" y="334576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47008" y="2997624"/>
            <a:ext cx="134034" cy="1645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78712" y="3126414"/>
            <a:ext cx="180340" cy="332740"/>
          </a:xfrm>
          <a:custGeom>
            <a:avLst/>
            <a:gdLst/>
            <a:ahLst/>
            <a:cxnLst/>
            <a:rect l="l" t="t" r="r" b="b"/>
            <a:pathLst>
              <a:path w="180339" h="332739">
                <a:moveTo>
                  <a:pt x="0" y="332560"/>
                </a:moveTo>
                <a:lnTo>
                  <a:pt x="180213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03142" y="2998115"/>
            <a:ext cx="131854" cy="165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96737" y="2719925"/>
            <a:ext cx="781050" cy="0"/>
          </a:xfrm>
          <a:custGeom>
            <a:avLst/>
            <a:gdLst/>
            <a:ahLst/>
            <a:cxnLst/>
            <a:rect l="l" t="t" r="r" b="b"/>
            <a:pathLst>
              <a:path w="781050">
                <a:moveTo>
                  <a:pt x="0" y="0"/>
                </a:moveTo>
                <a:lnTo>
                  <a:pt x="7807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63199" y="2658439"/>
            <a:ext cx="158251" cy="1229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45899" y="2916725"/>
            <a:ext cx="3051175" cy="1329690"/>
          </a:xfrm>
          <a:custGeom>
            <a:avLst/>
            <a:gdLst/>
            <a:ahLst/>
            <a:cxnLst/>
            <a:rect l="l" t="t" r="r" b="b"/>
            <a:pathLst>
              <a:path w="3051175" h="1329689">
                <a:moveTo>
                  <a:pt x="0" y="0"/>
                </a:moveTo>
                <a:lnTo>
                  <a:pt x="1056" y="41048"/>
                </a:lnTo>
                <a:lnTo>
                  <a:pt x="4194" y="81724"/>
                </a:lnTo>
                <a:lnTo>
                  <a:pt x="9369" y="122014"/>
                </a:lnTo>
                <a:lnTo>
                  <a:pt x="16536" y="161902"/>
                </a:lnTo>
                <a:lnTo>
                  <a:pt x="25649" y="201374"/>
                </a:lnTo>
                <a:lnTo>
                  <a:pt x="36663" y="240417"/>
                </a:lnTo>
                <a:lnTo>
                  <a:pt x="49532" y="279014"/>
                </a:lnTo>
                <a:lnTo>
                  <a:pt x="64213" y="317152"/>
                </a:lnTo>
                <a:lnTo>
                  <a:pt x="80658" y="354816"/>
                </a:lnTo>
                <a:lnTo>
                  <a:pt x="98824" y="391993"/>
                </a:lnTo>
                <a:lnTo>
                  <a:pt x="118664" y="428666"/>
                </a:lnTo>
                <a:lnTo>
                  <a:pt x="140134" y="464822"/>
                </a:lnTo>
                <a:lnTo>
                  <a:pt x="163188" y="500447"/>
                </a:lnTo>
                <a:lnTo>
                  <a:pt x="187781" y="535525"/>
                </a:lnTo>
                <a:lnTo>
                  <a:pt x="213868" y="570043"/>
                </a:lnTo>
                <a:lnTo>
                  <a:pt x="241403" y="603986"/>
                </a:lnTo>
                <a:lnTo>
                  <a:pt x="270341" y="637338"/>
                </a:lnTo>
                <a:lnTo>
                  <a:pt x="300637" y="670087"/>
                </a:lnTo>
                <a:lnTo>
                  <a:pt x="332246" y="702217"/>
                </a:lnTo>
                <a:lnTo>
                  <a:pt x="365122" y="733714"/>
                </a:lnTo>
                <a:lnTo>
                  <a:pt x="399220" y="764564"/>
                </a:lnTo>
                <a:lnTo>
                  <a:pt x="434495" y="794751"/>
                </a:lnTo>
                <a:lnTo>
                  <a:pt x="470902" y="824262"/>
                </a:lnTo>
                <a:lnTo>
                  <a:pt x="508395" y="853081"/>
                </a:lnTo>
                <a:lnTo>
                  <a:pt x="546929" y="881196"/>
                </a:lnTo>
                <a:lnTo>
                  <a:pt x="586458" y="908590"/>
                </a:lnTo>
                <a:lnTo>
                  <a:pt x="626939" y="935249"/>
                </a:lnTo>
                <a:lnTo>
                  <a:pt x="668324" y="961159"/>
                </a:lnTo>
                <a:lnTo>
                  <a:pt x="710570" y="986306"/>
                </a:lnTo>
                <a:lnTo>
                  <a:pt x="753630" y="1010675"/>
                </a:lnTo>
                <a:lnTo>
                  <a:pt x="797460" y="1034252"/>
                </a:lnTo>
                <a:lnTo>
                  <a:pt x="842014" y="1057021"/>
                </a:lnTo>
                <a:lnTo>
                  <a:pt x="887247" y="1078969"/>
                </a:lnTo>
                <a:lnTo>
                  <a:pt x="933113" y="1100081"/>
                </a:lnTo>
                <a:lnTo>
                  <a:pt x="979568" y="1120343"/>
                </a:lnTo>
                <a:lnTo>
                  <a:pt x="1026566" y="1139739"/>
                </a:lnTo>
                <a:lnTo>
                  <a:pt x="1074062" y="1158256"/>
                </a:lnTo>
                <a:lnTo>
                  <a:pt x="1122011" y="1175879"/>
                </a:lnTo>
                <a:lnTo>
                  <a:pt x="1170367" y="1192594"/>
                </a:lnTo>
                <a:lnTo>
                  <a:pt x="1219085" y="1208386"/>
                </a:lnTo>
                <a:lnTo>
                  <a:pt x="1268120" y="1223240"/>
                </a:lnTo>
                <a:lnTo>
                  <a:pt x="1317427" y="1237143"/>
                </a:lnTo>
                <a:lnTo>
                  <a:pt x="1366960" y="1250079"/>
                </a:lnTo>
                <a:lnTo>
                  <a:pt x="1416674" y="1262034"/>
                </a:lnTo>
                <a:lnTo>
                  <a:pt x="1466524" y="1272994"/>
                </a:lnTo>
                <a:lnTo>
                  <a:pt x="1516464" y="1282944"/>
                </a:lnTo>
                <a:lnTo>
                  <a:pt x="1566449" y="1291870"/>
                </a:lnTo>
                <a:lnTo>
                  <a:pt x="1622384" y="1300637"/>
                </a:lnTo>
                <a:lnTo>
                  <a:pt x="1678254" y="1308144"/>
                </a:lnTo>
                <a:lnTo>
                  <a:pt x="1733998" y="1314433"/>
                </a:lnTo>
                <a:lnTo>
                  <a:pt x="1789551" y="1319547"/>
                </a:lnTo>
                <a:lnTo>
                  <a:pt x="1844851" y="1323526"/>
                </a:lnTo>
                <a:lnTo>
                  <a:pt x="1899834" y="1326412"/>
                </a:lnTo>
                <a:lnTo>
                  <a:pt x="1954436" y="1328248"/>
                </a:lnTo>
                <a:lnTo>
                  <a:pt x="2008594" y="1329074"/>
                </a:lnTo>
                <a:lnTo>
                  <a:pt x="2062245" y="1328932"/>
                </a:lnTo>
                <a:lnTo>
                  <a:pt x="2115324" y="1327864"/>
                </a:lnTo>
                <a:lnTo>
                  <a:pt x="2167770" y="1325912"/>
                </a:lnTo>
                <a:lnTo>
                  <a:pt x="2219518" y="1323117"/>
                </a:lnTo>
                <a:lnTo>
                  <a:pt x="2270504" y="1319521"/>
                </a:lnTo>
                <a:lnTo>
                  <a:pt x="2320666" y="1315165"/>
                </a:lnTo>
                <a:lnTo>
                  <a:pt x="2369940" y="1310092"/>
                </a:lnTo>
                <a:lnTo>
                  <a:pt x="2418263" y="1304342"/>
                </a:lnTo>
                <a:lnTo>
                  <a:pt x="2465570" y="1297957"/>
                </a:lnTo>
                <a:lnTo>
                  <a:pt x="2511800" y="1290980"/>
                </a:lnTo>
                <a:lnTo>
                  <a:pt x="2556888" y="1283451"/>
                </a:lnTo>
                <a:lnTo>
                  <a:pt x="2600770" y="1275412"/>
                </a:lnTo>
                <a:lnTo>
                  <a:pt x="2643384" y="1266906"/>
                </a:lnTo>
                <a:lnTo>
                  <a:pt x="2704787" y="1253359"/>
                </a:lnTo>
                <a:lnTo>
                  <a:pt x="2762980" y="1238994"/>
                </a:lnTo>
                <a:lnTo>
                  <a:pt x="2817747" y="1223951"/>
                </a:lnTo>
                <a:lnTo>
                  <a:pt x="2868875" y="1208370"/>
                </a:lnTo>
                <a:lnTo>
                  <a:pt x="2916150" y="1192391"/>
                </a:lnTo>
                <a:lnTo>
                  <a:pt x="2959357" y="1176156"/>
                </a:lnTo>
                <a:lnTo>
                  <a:pt x="2998283" y="1159805"/>
                </a:lnTo>
                <a:lnTo>
                  <a:pt x="3033431" y="1143137"/>
                </a:lnTo>
                <a:lnTo>
                  <a:pt x="3049102" y="1134862"/>
                </a:lnTo>
                <a:lnTo>
                  <a:pt x="3051113" y="113374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65507" y="3980554"/>
            <a:ext cx="102889" cy="1019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787012" y="3458974"/>
            <a:ext cx="383540" cy="511809"/>
          </a:xfrm>
          <a:prstGeom prst="rect">
            <a:avLst/>
          </a:prstGeom>
          <a:solidFill>
            <a:srgbClr val="FCE4CD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z2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448185" y="3694130"/>
            <a:ext cx="8928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features: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401550" y="3866330"/>
            <a:ext cx="984250" cy="6432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10" dirty="0">
                <a:latin typeface="Arial"/>
                <a:cs typeface="Arial"/>
              </a:rPr>
              <a:t>Weighted  </a:t>
            </a:r>
            <a:r>
              <a:rPr sz="1400" dirty="0">
                <a:latin typeface="Arial"/>
                <a:cs typeface="Arial"/>
              </a:rPr>
              <a:t>combination 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3025" y="4080760"/>
            <a:ext cx="1783080" cy="4248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 and </a:t>
            </a:r>
            <a:r>
              <a:rPr sz="800" spc="-25" dirty="0">
                <a:latin typeface="Arial"/>
                <a:cs typeface="Arial"/>
              </a:rPr>
              <a:t>Tell: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Neural</a:t>
            </a:r>
            <a:endParaRPr sz="800">
              <a:latin typeface="Arial"/>
              <a:cs typeface="Arial"/>
            </a:endParaRPr>
          </a:p>
          <a:p>
            <a:pPr marL="12700" marR="62230">
              <a:lnSpc>
                <a:spcPct val="117200"/>
              </a:lnSpc>
            </a:pPr>
            <a:r>
              <a:rPr sz="800" spc="-5" dirty="0">
                <a:latin typeface="Arial"/>
                <a:cs typeface="Arial"/>
              </a:rPr>
              <a:t>Image Caption Generation with </a:t>
            </a:r>
            <a:r>
              <a:rPr sz="800" spc="-10" dirty="0">
                <a:latin typeface="Arial"/>
                <a:cs typeface="Arial"/>
              </a:rPr>
              <a:t>Visual 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786596" y="4076555"/>
            <a:ext cx="80454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First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word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61" name="object 6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74</a:t>
            </a:fld>
            <a:endParaRPr dirty="0"/>
          </a:p>
        </p:txBody>
      </p:sp>
      <p:sp>
        <p:nvSpPr>
          <p:cNvPr id="51" name="object 51"/>
          <p:cNvSpPr txBox="1"/>
          <p:nvPr/>
        </p:nvSpPr>
        <p:spPr>
          <a:xfrm>
            <a:off x="6326012" y="3458974"/>
            <a:ext cx="383540" cy="511809"/>
          </a:xfrm>
          <a:prstGeom prst="rect">
            <a:avLst/>
          </a:prstGeom>
          <a:solidFill>
            <a:srgbClr val="EAD1DC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y2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509010" y="3467737"/>
            <a:ext cx="773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893999" y="977062"/>
            <a:ext cx="9144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225" marR="5080" indent="-1016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  over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vocab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4" y="2181396"/>
            <a:ext cx="1071750" cy="1071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3837" y="2194412"/>
            <a:ext cx="831215" cy="1030605"/>
          </a:xfrm>
          <a:custGeom>
            <a:avLst/>
            <a:gdLst/>
            <a:ahLst/>
            <a:cxnLst/>
            <a:rect l="l" t="t" r="r" b="b"/>
            <a:pathLst>
              <a:path w="831214" h="1030605">
                <a:moveTo>
                  <a:pt x="0" y="1030399"/>
                </a:moveTo>
                <a:lnTo>
                  <a:pt x="0" y="0"/>
                </a:lnTo>
                <a:lnTo>
                  <a:pt x="830774" y="206079"/>
                </a:lnTo>
                <a:lnTo>
                  <a:pt x="830774" y="824319"/>
                </a:lnTo>
                <a:lnTo>
                  <a:pt x="0" y="10303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3837" y="2194412"/>
            <a:ext cx="831215" cy="1030605"/>
          </a:xfrm>
          <a:custGeom>
            <a:avLst/>
            <a:gdLst/>
            <a:ahLst/>
            <a:cxnLst/>
            <a:rect l="l" t="t" r="r" b="b"/>
            <a:pathLst>
              <a:path w="831214" h="1030605">
                <a:moveTo>
                  <a:pt x="0" y="1030399"/>
                </a:moveTo>
                <a:lnTo>
                  <a:pt x="0" y="0"/>
                </a:lnTo>
                <a:lnTo>
                  <a:pt x="830774" y="206079"/>
                </a:lnTo>
                <a:lnTo>
                  <a:pt x="830774" y="824319"/>
                </a:lnTo>
                <a:lnTo>
                  <a:pt x="0" y="10303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50462" y="2543140"/>
            <a:ext cx="575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CNN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942" y="3291588"/>
            <a:ext cx="795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303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Image:  </a:t>
            </a:r>
            <a:r>
              <a:rPr sz="1400" dirty="0">
                <a:latin typeface="Arial"/>
                <a:cs typeface="Arial"/>
              </a:rPr>
              <a:t>H x W x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7885" y="3114288"/>
            <a:ext cx="7740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83515" marR="5080" indent="-1714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Features:  </a:t>
            </a:r>
            <a:r>
              <a:rPr sz="1400" dirty="0">
                <a:latin typeface="Arial"/>
                <a:cs typeface="Arial"/>
              </a:rPr>
              <a:t>L x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27687" y="2464174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0" y="0"/>
                </a:moveTo>
                <a:lnTo>
                  <a:pt x="383399" y="0"/>
                </a:lnTo>
                <a:lnTo>
                  <a:pt x="383399" y="511499"/>
                </a:lnTo>
                <a:lnTo>
                  <a:pt x="0" y="51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27687" y="2464174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88935" y="2719925"/>
            <a:ext cx="289560" cy="0"/>
          </a:xfrm>
          <a:custGeom>
            <a:avLst/>
            <a:gdLst/>
            <a:ahLst/>
            <a:cxnLst/>
            <a:rect l="l" t="t" r="r" b="b"/>
            <a:pathLst>
              <a:path w="289560">
                <a:moveTo>
                  <a:pt x="0" y="0"/>
                </a:moveTo>
                <a:lnTo>
                  <a:pt x="28919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59085" y="2637944"/>
            <a:ext cx="211001" cy="163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649437" y="2518362"/>
          <a:ext cx="382268" cy="3935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127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3827687" y="1454078"/>
            <a:ext cx="383540" cy="511809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58239" y="1709828"/>
            <a:ext cx="969644" cy="699770"/>
          </a:xfrm>
          <a:custGeom>
            <a:avLst/>
            <a:gdLst/>
            <a:ahLst/>
            <a:cxnLst/>
            <a:rect l="l" t="t" r="r" b="b"/>
            <a:pathLst>
              <a:path w="969645" h="699769">
                <a:moveTo>
                  <a:pt x="969448" y="0"/>
                </a:moveTo>
                <a:lnTo>
                  <a:pt x="920371" y="1340"/>
                </a:lnTo>
                <a:lnTo>
                  <a:pt x="871403" y="5301"/>
                </a:lnTo>
                <a:lnTo>
                  <a:pt x="822654" y="11792"/>
                </a:lnTo>
                <a:lnTo>
                  <a:pt x="774231" y="20724"/>
                </a:lnTo>
                <a:lnTo>
                  <a:pt x="726246" y="32004"/>
                </a:lnTo>
                <a:lnTo>
                  <a:pt x="678805" y="45544"/>
                </a:lnTo>
                <a:lnTo>
                  <a:pt x="632020" y="61253"/>
                </a:lnTo>
                <a:lnTo>
                  <a:pt x="585998" y="79040"/>
                </a:lnTo>
                <a:lnTo>
                  <a:pt x="540848" y="98815"/>
                </a:lnTo>
                <a:lnTo>
                  <a:pt x="496681" y="120488"/>
                </a:lnTo>
                <a:lnTo>
                  <a:pt x="453605" y="143969"/>
                </a:lnTo>
                <a:lnTo>
                  <a:pt x="411729" y="169166"/>
                </a:lnTo>
                <a:lnTo>
                  <a:pt x="371162" y="195990"/>
                </a:lnTo>
                <a:lnTo>
                  <a:pt x="332013" y="224350"/>
                </a:lnTo>
                <a:lnTo>
                  <a:pt x="294391" y="254156"/>
                </a:lnTo>
                <a:lnTo>
                  <a:pt x="255902" y="287592"/>
                </a:lnTo>
                <a:lnTo>
                  <a:pt x="219425" y="322474"/>
                </a:lnTo>
                <a:lnTo>
                  <a:pt x="185095" y="358690"/>
                </a:lnTo>
                <a:lnTo>
                  <a:pt x="153047" y="396128"/>
                </a:lnTo>
                <a:lnTo>
                  <a:pt x="123413" y="434677"/>
                </a:lnTo>
                <a:lnTo>
                  <a:pt x="96330" y="474227"/>
                </a:lnTo>
                <a:lnTo>
                  <a:pt x="71930" y="514666"/>
                </a:lnTo>
                <a:lnTo>
                  <a:pt x="52887" y="550692"/>
                </a:lnTo>
                <a:lnTo>
                  <a:pt x="36091" y="587239"/>
                </a:lnTo>
                <a:lnTo>
                  <a:pt x="21633" y="624233"/>
                </a:lnTo>
                <a:lnTo>
                  <a:pt x="9602" y="661600"/>
                </a:lnTo>
                <a:lnTo>
                  <a:pt x="88" y="699264"/>
                </a:lnTo>
                <a:lnTo>
                  <a:pt x="0" y="69968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17436" y="2396555"/>
            <a:ext cx="81606" cy="1084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51362" y="3458974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0" y="0"/>
                </a:moveTo>
                <a:lnTo>
                  <a:pt x="383399" y="0"/>
                </a:lnTo>
                <a:lnTo>
                  <a:pt x="383399" y="511499"/>
                </a:lnTo>
                <a:lnTo>
                  <a:pt x="0" y="5114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51362" y="3458974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z1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45899" y="2916725"/>
            <a:ext cx="1734185" cy="1329690"/>
          </a:xfrm>
          <a:custGeom>
            <a:avLst/>
            <a:gdLst/>
            <a:ahLst/>
            <a:cxnLst/>
            <a:rect l="l" t="t" r="r" b="b"/>
            <a:pathLst>
              <a:path w="1734185" h="1329689">
                <a:moveTo>
                  <a:pt x="0" y="0"/>
                </a:moveTo>
                <a:lnTo>
                  <a:pt x="1089" y="55037"/>
                </a:lnTo>
                <a:lnTo>
                  <a:pt x="4317" y="109394"/>
                </a:lnTo>
                <a:lnTo>
                  <a:pt x="9620" y="163036"/>
                </a:lnTo>
                <a:lnTo>
                  <a:pt x="16935" y="215927"/>
                </a:lnTo>
                <a:lnTo>
                  <a:pt x="26199" y="268032"/>
                </a:lnTo>
                <a:lnTo>
                  <a:pt x="37350" y="319317"/>
                </a:lnTo>
                <a:lnTo>
                  <a:pt x="50324" y="369746"/>
                </a:lnTo>
                <a:lnTo>
                  <a:pt x="65059" y="419285"/>
                </a:lnTo>
                <a:lnTo>
                  <a:pt x="81491" y="467897"/>
                </a:lnTo>
                <a:lnTo>
                  <a:pt x="99558" y="515548"/>
                </a:lnTo>
                <a:lnTo>
                  <a:pt x="119198" y="562203"/>
                </a:lnTo>
                <a:lnTo>
                  <a:pt x="140346" y="607827"/>
                </a:lnTo>
                <a:lnTo>
                  <a:pt x="162941" y="652385"/>
                </a:lnTo>
                <a:lnTo>
                  <a:pt x="186919" y="695842"/>
                </a:lnTo>
                <a:lnTo>
                  <a:pt x="212217" y="738161"/>
                </a:lnTo>
                <a:lnTo>
                  <a:pt x="238773" y="779310"/>
                </a:lnTo>
                <a:lnTo>
                  <a:pt x="266524" y="819252"/>
                </a:lnTo>
                <a:lnTo>
                  <a:pt x="295406" y="857952"/>
                </a:lnTo>
                <a:lnTo>
                  <a:pt x="325358" y="895375"/>
                </a:lnTo>
                <a:lnTo>
                  <a:pt x="356316" y="931486"/>
                </a:lnTo>
                <a:lnTo>
                  <a:pt x="388216" y="966250"/>
                </a:lnTo>
                <a:lnTo>
                  <a:pt x="420997" y="999633"/>
                </a:lnTo>
                <a:lnTo>
                  <a:pt x="454596" y="1031598"/>
                </a:lnTo>
                <a:lnTo>
                  <a:pt x="488949" y="1062111"/>
                </a:lnTo>
                <a:lnTo>
                  <a:pt x="523994" y="1091136"/>
                </a:lnTo>
                <a:lnTo>
                  <a:pt x="559667" y="1118639"/>
                </a:lnTo>
                <a:lnTo>
                  <a:pt x="595907" y="1144585"/>
                </a:lnTo>
                <a:lnTo>
                  <a:pt x="632649" y="1168938"/>
                </a:lnTo>
                <a:lnTo>
                  <a:pt x="669832" y="1191664"/>
                </a:lnTo>
                <a:lnTo>
                  <a:pt x="707392" y="1212726"/>
                </a:lnTo>
                <a:lnTo>
                  <a:pt x="745266" y="1232091"/>
                </a:lnTo>
                <a:lnTo>
                  <a:pt x="783392" y="1249723"/>
                </a:lnTo>
                <a:lnTo>
                  <a:pt x="821706" y="1265587"/>
                </a:lnTo>
                <a:lnTo>
                  <a:pt x="860146" y="1279648"/>
                </a:lnTo>
                <a:lnTo>
                  <a:pt x="898649" y="1291870"/>
                </a:lnTo>
                <a:lnTo>
                  <a:pt x="950469" y="1305403"/>
                </a:lnTo>
                <a:lnTo>
                  <a:pt x="1002135" y="1315716"/>
                </a:lnTo>
                <a:lnTo>
                  <a:pt x="1053495" y="1322986"/>
                </a:lnTo>
                <a:lnTo>
                  <a:pt x="1104394" y="1327388"/>
                </a:lnTo>
                <a:lnTo>
                  <a:pt x="1154680" y="1329097"/>
                </a:lnTo>
                <a:lnTo>
                  <a:pt x="1204199" y="1328289"/>
                </a:lnTo>
                <a:lnTo>
                  <a:pt x="1252797" y="1325140"/>
                </a:lnTo>
                <a:lnTo>
                  <a:pt x="1300322" y="1319825"/>
                </a:lnTo>
                <a:lnTo>
                  <a:pt x="1346620" y="1312520"/>
                </a:lnTo>
                <a:lnTo>
                  <a:pt x="1391537" y="1303400"/>
                </a:lnTo>
                <a:lnTo>
                  <a:pt x="1434920" y="1292640"/>
                </a:lnTo>
                <a:lnTo>
                  <a:pt x="1476616" y="1280417"/>
                </a:lnTo>
                <a:lnTo>
                  <a:pt x="1516471" y="1266906"/>
                </a:lnTo>
                <a:lnTo>
                  <a:pt x="1565279" y="1247704"/>
                </a:lnTo>
                <a:lnTo>
                  <a:pt x="1610380" y="1227007"/>
                </a:lnTo>
                <a:lnTo>
                  <a:pt x="1651437" y="1205201"/>
                </a:lnTo>
                <a:lnTo>
                  <a:pt x="1688114" y="1182672"/>
                </a:lnTo>
                <a:lnTo>
                  <a:pt x="1720072" y="1159805"/>
                </a:lnTo>
                <a:lnTo>
                  <a:pt x="1733333" y="1149079"/>
                </a:lnTo>
                <a:lnTo>
                  <a:pt x="1733630" y="114882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43873" y="3984228"/>
            <a:ext cx="93338" cy="108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97562" y="3458974"/>
            <a:ext cx="383540" cy="511809"/>
          </a:xfrm>
          <a:prstGeom prst="rect">
            <a:avLst/>
          </a:prstGeom>
          <a:solidFill>
            <a:srgbClr val="EAD1DC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y1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13337" y="2464174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0" y="0"/>
                </a:moveTo>
                <a:lnTo>
                  <a:pt x="383399" y="0"/>
                </a:lnTo>
                <a:lnTo>
                  <a:pt x="383399" y="511499"/>
                </a:lnTo>
                <a:lnTo>
                  <a:pt x="0" y="51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713337" y="2464174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43062" y="3126414"/>
            <a:ext cx="180340" cy="332740"/>
          </a:xfrm>
          <a:custGeom>
            <a:avLst/>
            <a:gdLst/>
            <a:ahLst/>
            <a:cxnLst/>
            <a:rect l="l" t="t" r="r" b="b"/>
            <a:pathLst>
              <a:path w="180339" h="332739">
                <a:moveTo>
                  <a:pt x="0" y="332560"/>
                </a:moveTo>
                <a:lnTo>
                  <a:pt x="180213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67492" y="2998115"/>
            <a:ext cx="131854" cy="165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92046" y="3123479"/>
            <a:ext cx="197485" cy="335915"/>
          </a:xfrm>
          <a:custGeom>
            <a:avLst/>
            <a:gdLst/>
            <a:ahLst/>
            <a:cxnLst/>
            <a:rect l="l" t="t" r="r" b="b"/>
            <a:pathLst>
              <a:path w="197485" h="335914">
                <a:moveTo>
                  <a:pt x="197215" y="335495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12044" y="2997400"/>
            <a:ext cx="134978" cy="1642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72547" y="943412"/>
            <a:ext cx="13093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3045" marR="5080" indent="-220979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over  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19387" y="2137024"/>
            <a:ext cx="0" cy="327660"/>
          </a:xfrm>
          <a:custGeom>
            <a:avLst/>
            <a:gdLst/>
            <a:ahLst/>
            <a:cxnLst/>
            <a:rect l="l" t="t" r="r" b="b"/>
            <a:pathLst>
              <a:path h="327660">
                <a:moveTo>
                  <a:pt x="0" y="327149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57901" y="1993061"/>
            <a:ext cx="122971" cy="1582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11087" y="2719925"/>
            <a:ext cx="330835" cy="0"/>
          </a:xfrm>
          <a:custGeom>
            <a:avLst/>
            <a:gdLst/>
            <a:ahLst/>
            <a:cxnLst/>
            <a:rect l="l" t="t" r="r" b="b"/>
            <a:pathLst>
              <a:path w="330835">
                <a:moveTo>
                  <a:pt x="0" y="0"/>
                </a:moveTo>
                <a:lnTo>
                  <a:pt x="3307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27550" y="2658439"/>
            <a:ext cx="158251" cy="1229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83737" y="1469378"/>
            <a:ext cx="383540" cy="511809"/>
          </a:xfrm>
          <a:custGeom>
            <a:avLst/>
            <a:gdLst/>
            <a:ahLst/>
            <a:cxnLst/>
            <a:rect l="l" t="t" r="r" b="b"/>
            <a:pathLst>
              <a:path w="383539" h="511810">
                <a:moveTo>
                  <a:pt x="0" y="0"/>
                </a:moveTo>
                <a:lnTo>
                  <a:pt x="383399" y="0"/>
                </a:lnTo>
                <a:lnTo>
                  <a:pt x="383399" y="511499"/>
                </a:lnTo>
                <a:lnTo>
                  <a:pt x="0" y="511499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483737" y="1469378"/>
            <a:ext cx="383540" cy="511809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61937" y="1469378"/>
            <a:ext cx="383540" cy="511809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d1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749081" y="2135750"/>
            <a:ext cx="156210" cy="328930"/>
          </a:xfrm>
          <a:custGeom>
            <a:avLst/>
            <a:gdLst/>
            <a:ahLst/>
            <a:cxnLst/>
            <a:rect l="l" t="t" r="r" b="b"/>
            <a:pathLst>
              <a:path w="156210" h="328930">
                <a:moveTo>
                  <a:pt x="155955" y="328424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79169" y="2004322"/>
            <a:ext cx="126835" cy="1659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05037" y="2133324"/>
            <a:ext cx="170815" cy="331470"/>
          </a:xfrm>
          <a:custGeom>
            <a:avLst/>
            <a:gdLst/>
            <a:ahLst/>
            <a:cxnLst/>
            <a:rect l="l" t="t" r="r" b="b"/>
            <a:pathLst>
              <a:path w="170814" h="331469">
                <a:moveTo>
                  <a:pt x="0" y="330850"/>
                </a:moveTo>
                <a:lnTo>
                  <a:pt x="170251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19033" y="2003731"/>
            <a:ext cx="129877" cy="1654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50833" y="1194257"/>
            <a:ext cx="1824989" cy="1214755"/>
          </a:xfrm>
          <a:custGeom>
            <a:avLst/>
            <a:gdLst/>
            <a:ahLst/>
            <a:cxnLst/>
            <a:rect l="l" t="t" r="r" b="b"/>
            <a:pathLst>
              <a:path w="1824989" h="1214755">
                <a:moveTo>
                  <a:pt x="1824604" y="275120"/>
                </a:moveTo>
                <a:lnTo>
                  <a:pt x="1800250" y="220370"/>
                </a:lnTo>
                <a:lnTo>
                  <a:pt x="1759102" y="179569"/>
                </a:lnTo>
                <a:lnTo>
                  <a:pt x="1700430" y="138033"/>
                </a:lnTo>
                <a:lnTo>
                  <a:pt x="1665167" y="117713"/>
                </a:lnTo>
                <a:lnTo>
                  <a:pt x="1626296" y="98078"/>
                </a:lnTo>
                <a:lnTo>
                  <a:pt x="1584074" y="79418"/>
                </a:lnTo>
                <a:lnTo>
                  <a:pt x="1538760" y="62022"/>
                </a:lnTo>
                <a:lnTo>
                  <a:pt x="1490611" y="46181"/>
                </a:lnTo>
                <a:lnTo>
                  <a:pt x="1439885" y="32184"/>
                </a:lnTo>
                <a:lnTo>
                  <a:pt x="1386840" y="20321"/>
                </a:lnTo>
                <a:lnTo>
                  <a:pt x="1331733" y="10881"/>
                </a:lnTo>
                <a:lnTo>
                  <a:pt x="1274822" y="4154"/>
                </a:lnTo>
                <a:lnTo>
                  <a:pt x="1216364" y="431"/>
                </a:lnTo>
                <a:lnTo>
                  <a:pt x="1156618" y="0"/>
                </a:lnTo>
                <a:lnTo>
                  <a:pt x="1095842" y="3151"/>
                </a:lnTo>
                <a:lnTo>
                  <a:pt x="1034292" y="10174"/>
                </a:lnTo>
                <a:lnTo>
                  <a:pt x="972227" y="21359"/>
                </a:lnTo>
                <a:lnTo>
                  <a:pt x="909904" y="36996"/>
                </a:lnTo>
                <a:lnTo>
                  <a:pt x="867041" y="50456"/>
                </a:lnTo>
                <a:lnTo>
                  <a:pt x="824262" y="66111"/>
                </a:lnTo>
                <a:lnTo>
                  <a:pt x="781651" y="83915"/>
                </a:lnTo>
                <a:lnTo>
                  <a:pt x="739291" y="103822"/>
                </a:lnTo>
                <a:lnTo>
                  <a:pt x="697266" y="125786"/>
                </a:lnTo>
                <a:lnTo>
                  <a:pt x="655659" y="149762"/>
                </a:lnTo>
                <a:lnTo>
                  <a:pt x="614555" y="175704"/>
                </a:lnTo>
                <a:lnTo>
                  <a:pt x="574037" y="203565"/>
                </a:lnTo>
                <a:lnTo>
                  <a:pt x="534189" y="233299"/>
                </a:lnTo>
                <a:lnTo>
                  <a:pt x="495095" y="264862"/>
                </a:lnTo>
                <a:lnTo>
                  <a:pt x="456839" y="298206"/>
                </a:lnTo>
                <a:lnTo>
                  <a:pt x="419503" y="333286"/>
                </a:lnTo>
                <a:lnTo>
                  <a:pt x="383172" y="370056"/>
                </a:lnTo>
                <a:lnTo>
                  <a:pt x="347930" y="408470"/>
                </a:lnTo>
                <a:lnTo>
                  <a:pt x="313861" y="448483"/>
                </a:lnTo>
                <a:lnTo>
                  <a:pt x="281047" y="490047"/>
                </a:lnTo>
                <a:lnTo>
                  <a:pt x="253002" y="528260"/>
                </a:lnTo>
                <a:lnTo>
                  <a:pt x="226075" y="567630"/>
                </a:lnTo>
                <a:lnTo>
                  <a:pt x="200323" y="608126"/>
                </a:lnTo>
                <a:lnTo>
                  <a:pt x="175807" y="649715"/>
                </a:lnTo>
                <a:lnTo>
                  <a:pt x="152584" y="692366"/>
                </a:lnTo>
                <a:lnTo>
                  <a:pt x="130715" y="736046"/>
                </a:lnTo>
                <a:lnTo>
                  <a:pt x="110257" y="780722"/>
                </a:lnTo>
                <a:lnTo>
                  <a:pt x="91269" y="826363"/>
                </a:lnTo>
                <a:lnTo>
                  <a:pt x="73811" y="872936"/>
                </a:lnTo>
                <a:lnTo>
                  <a:pt x="56071" y="926404"/>
                </a:lnTo>
                <a:lnTo>
                  <a:pt x="40425" y="980966"/>
                </a:lnTo>
                <a:lnTo>
                  <a:pt x="26956" y="1036575"/>
                </a:lnTo>
                <a:lnTo>
                  <a:pt x="15749" y="1093185"/>
                </a:lnTo>
                <a:lnTo>
                  <a:pt x="6886" y="1150751"/>
                </a:lnTo>
                <a:lnTo>
                  <a:pt x="452" y="1209226"/>
                </a:lnTo>
                <a:lnTo>
                  <a:pt x="0" y="1214521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809870" y="2397933"/>
            <a:ext cx="81925" cy="1067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48937" y="2464174"/>
            <a:ext cx="383540" cy="511809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325813" y="3124398"/>
            <a:ext cx="192405" cy="334645"/>
          </a:xfrm>
          <a:custGeom>
            <a:avLst/>
            <a:gdLst/>
            <a:ahLst/>
            <a:cxnLst/>
            <a:rect l="l" t="t" r="r" b="b"/>
            <a:pathLst>
              <a:path w="192404" h="334645">
                <a:moveTo>
                  <a:pt x="191898" y="334576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47008" y="2997624"/>
            <a:ext cx="134034" cy="1645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78712" y="3126414"/>
            <a:ext cx="180340" cy="332740"/>
          </a:xfrm>
          <a:custGeom>
            <a:avLst/>
            <a:gdLst/>
            <a:ahLst/>
            <a:cxnLst/>
            <a:rect l="l" t="t" r="r" b="b"/>
            <a:pathLst>
              <a:path w="180339" h="332739">
                <a:moveTo>
                  <a:pt x="0" y="332560"/>
                </a:moveTo>
                <a:lnTo>
                  <a:pt x="180213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03142" y="2998115"/>
            <a:ext cx="131854" cy="165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96737" y="2719925"/>
            <a:ext cx="781050" cy="0"/>
          </a:xfrm>
          <a:custGeom>
            <a:avLst/>
            <a:gdLst/>
            <a:ahLst/>
            <a:cxnLst/>
            <a:rect l="l" t="t" r="r" b="b"/>
            <a:pathLst>
              <a:path w="781050">
                <a:moveTo>
                  <a:pt x="0" y="0"/>
                </a:moveTo>
                <a:lnTo>
                  <a:pt x="7807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63199" y="2658439"/>
            <a:ext cx="158251" cy="1229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809837" y="1469378"/>
            <a:ext cx="383540" cy="511809"/>
          </a:xfrm>
          <a:prstGeom prst="rect">
            <a:avLst/>
          </a:prstGeom>
          <a:solidFill>
            <a:srgbClr val="D9D1E9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a3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88037" y="1469378"/>
            <a:ext cx="383540" cy="511809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d2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075081" y="2135753"/>
            <a:ext cx="156210" cy="328930"/>
          </a:xfrm>
          <a:custGeom>
            <a:avLst/>
            <a:gdLst/>
            <a:ahLst/>
            <a:cxnLst/>
            <a:rect l="l" t="t" r="r" b="b"/>
            <a:pathLst>
              <a:path w="156210" h="328930">
                <a:moveTo>
                  <a:pt x="155955" y="328424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05169" y="2004325"/>
            <a:ext cx="126835" cy="1659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31037" y="2133327"/>
            <a:ext cx="170815" cy="331470"/>
          </a:xfrm>
          <a:custGeom>
            <a:avLst/>
            <a:gdLst/>
            <a:ahLst/>
            <a:cxnLst/>
            <a:rect l="l" t="t" r="r" b="b"/>
            <a:pathLst>
              <a:path w="170814" h="331469">
                <a:moveTo>
                  <a:pt x="0" y="330850"/>
                </a:moveTo>
                <a:lnTo>
                  <a:pt x="170251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45033" y="2003735"/>
            <a:ext cx="129877" cy="1654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635712" y="2674462"/>
            <a:ext cx="90524" cy="905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03087" y="2674662"/>
            <a:ext cx="90524" cy="905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45899" y="2916725"/>
            <a:ext cx="3051175" cy="1329690"/>
          </a:xfrm>
          <a:custGeom>
            <a:avLst/>
            <a:gdLst/>
            <a:ahLst/>
            <a:cxnLst/>
            <a:rect l="l" t="t" r="r" b="b"/>
            <a:pathLst>
              <a:path w="3051175" h="1329689">
                <a:moveTo>
                  <a:pt x="0" y="0"/>
                </a:moveTo>
                <a:lnTo>
                  <a:pt x="1056" y="41048"/>
                </a:lnTo>
                <a:lnTo>
                  <a:pt x="4194" y="81724"/>
                </a:lnTo>
                <a:lnTo>
                  <a:pt x="9369" y="122014"/>
                </a:lnTo>
                <a:lnTo>
                  <a:pt x="16536" y="161902"/>
                </a:lnTo>
                <a:lnTo>
                  <a:pt x="25649" y="201374"/>
                </a:lnTo>
                <a:lnTo>
                  <a:pt x="36663" y="240417"/>
                </a:lnTo>
                <a:lnTo>
                  <a:pt x="49532" y="279014"/>
                </a:lnTo>
                <a:lnTo>
                  <a:pt x="64213" y="317152"/>
                </a:lnTo>
                <a:lnTo>
                  <a:pt x="80658" y="354816"/>
                </a:lnTo>
                <a:lnTo>
                  <a:pt x="98824" y="391993"/>
                </a:lnTo>
                <a:lnTo>
                  <a:pt x="118664" y="428666"/>
                </a:lnTo>
                <a:lnTo>
                  <a:pt x="140134" y="464822"/>
                </a:lnTo>
                <a:lnTo>
                  <a:pt x="163188" y="500447"/>
                </a:lnTo>
                <a:lnTo>
                  <a:pt x="187781" y="535525"/>
                </a:lnTo>
                <a:lnTo>
                  <a:pt x="213868" y="570043"/>
                </a:lnTo>
                <a:lnTo>
                  <a:pt x="241403" y="603986"/>
                </a:lnTo>
                <a:lnTo>
                  <a:pt x="270341" y="637338"/>
                </a:lnTo>
                <a:lnTo>
                  <a:pt x="300637" y="670087"/>
                </a:lnTo>
                <a:lnTo>
                  <a:pt x="332246" y="702217"/>
                </a:lnTo>
                <a:lnTo>
                  <a:pt x="365122" y="733714"/>
                </a:lnTo>
                <a:lnTo>
                  <a:pt x="399220" y="764564"/>
                </a:lnTo>
                <a:lnTo>
                  <a:pt x="434495" y="794751"/>
                </a:lnTo>
                <a:lnTo>
                  <a:pt x="470902" y="824262"/>
                </a:lnTo>
                <a:lnTo>
                  <a:pt x="508395" y="853081"/>
                </a:lnTo>
                <a:lnTo>
                  <a:pt x="546929" y="881196"/>
                </a:lnTo>
                <a:lnTo>
                  <a:pt x="586458" y="908590"/>
                </a:lnTo>
                <a:lnTo>
                  <a:pt x="626939" y="935249"/>
                </a:lnTo>
                <a:lnTo>
                  <a:pt x="668324" y="961159"/>
                </a:lnTo>
                <a:lnTo>
                  <a:pt x="710570" y="986306"/>
                </a:lnTo>
                <a:lnTo>
                  <a:pt x="753630" y="1010675"/>
                </a:lnTo>
                <a:lnTo>
                  <a:pt x="797460" y="1034252"/>
                </a:lnTo>
                <a:lnTo>
                  <a:pt x="842014" y="1057021"/>
                </a:lnTo>
                <a:lnTo>
                  <a:pt x="887247" y="1078969"/>
                </a:lnTo>
                <a:lnTo>
                  <a:pt x="933113" y="1100081"/>
                </a:lnTo>
                <a:lnTo>
                  <a:pt x="979568" y="1120343"/>
                </a:lnTo>
                <a:lnTo>
                  <a:pt x="1026566" y="1139739"/>
                </a:lnTo>
                <a:lnTo>
                  <a:pt x="1074062" y="1158256"/>
                </a:lnTo>
                <a:lnTo>
                  <a:pt x="1122011" y="1175879"/>
                </a:lnTo>
                <a:lnTo>
                  <a:pt x="1170367" y="1192594"/>
                </a:lnTo>
                <a:lnTo>
                  <a:pt x="1219085" y="1208386"/>
                </a:lnTo>
                <a:lnTo>
                  <a:pt x="1268120" y="1223240"/>
                </a:lnTo>
                <a:lnTo>
                  <a:pt x="1317427" y="1237143"/>
                </a:lnTo>
                <a:lnTo>
                  <a:pt x="1366960" y="1250079"/>
                </a:lnTo>
                <a:lnTo>
                  <a:pt x="1416674" y="1262034"/>
                </a:lnTo>
                <a:lnTo>
                  <a:pt x="1466524" y="1272994"/>
                </a:lnTo>
                <a:lnTo>
                  <a:pt x="1516464" y="1282944"/>
                </a:lnTo>
                <a:lnTo>
                  <a:pt x="1566449" y="1291870"/>
                </a:lnTo>
                <a:lnTo>
                  <a:pt x="1622384" y="1300637"/>
                </a:lnTo>
                <a:lnTo>
                  <a:pt x="1678254" y="1308144"/>
                </a:lnTo>
                <a:lnTo>
                  <a:pt x="1733998" y="1314433"/>
                </a:lnTo>
                <a:lnTo>
                  <a:pt x="1789551" y="1319547"/>
                </a:lnTo>
                <a:lnTo>
                  <a:pt x="1844851" y="1323526"/>
                </a:lnTo>
                <a:lnTo>
                  <a:pt x="1899834" y="1326412"/>
                </a:lnTo>
                <a:lnTo>
                  <a:pt x="1954436" y="1328248"/>
                </a:lnTo>
                <a:lnTo>
                  <a:pt x="2008594" y="1329074"/>
                </a:lnTo>
                <a:lnTo>
                  <a:pt x="2062245" y="1328932"/>
                </a:lnTo>
                <a:lnTo>
                  <a:pt x="2115324" y="1327864"/>
                </a:lnTo>
                <a:lnTo>
                  <a:pt x="2167770" y="1325912"/>
                </a:lnTo>
                <a:lnTo>
                  <a:pt x="2219518" y="1323117"/>
                </a:lnTo>
                <a:lnTo>
                  <a:pt x="2270504" y="1319521"/>
                </a:lnTo>
                <a:lnTo>
                  <a:pt x="2320666" y="1315165"/>
                </a:lnTo>
                <a:lnTo>
                  <a:pt x="2369940" y="1310092"/>
                </a:lnTo>
                <a:lnTo>
                  <a:pt x="2418263" y="1304342"/>
                </a:lnTo>
                <a:lnTo>
                  <a:pt x="2465570" y="1297957"/>
                </a:lnTo>
                <a:lnTo>
                  <a:pt x="2511800" y="1290980"/>
                </a:lnTo>
                <a:lnTo>
                  <a:pt x="2556888" y="1283451"/>
                </a:lnTo>
                <a:lnTo>
                  <a:pt x="2600770" y="1275412"/>
                </a:lnTo>
                <a:lnTo>
                  <a:pt x="2643384" y="1266906"/>
                </a:lnTo>
                <a:lnTo>
                  <a:pt x="2704787" y="1253359"/>
                </a:lnTo>
                <a:lnTo>
                  <a:pt x="2762980" y="1238994"/>
                </a:lnTo>
                <a:lnTo>
                  <a:pt x="2817747" y="1223951"/>
                </a:lnTo>
                <a:lnTo>
                  <a:pt x="2868875" y="1208370"/>
                </a:lnTo>
                <a:lnTo>
                  <a:pt x="2916150" y="1192391"/>
                </a:lnTo>
                <a:lnTo>
                  <a:pt x="2959357" y="1176156"/>
                </a:lnTo>
                <a:lnTo>
                  <a:pt x="2998283" y="1159805"/>
                </a:lnTo>
                <a:lnTo>
                  <a:pt x="3033431" y="1143137"/>
                </a:lnTo>
                <a:lnTo>
                  <a:pt x="3049102" y="1134862"/>
                </a:lnTo>
                <a:lnTo>
                  <a:pt x="3051113" y="113374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65507" y="3980554"/>
            <a:ext cx="102889" cy="1019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787012" y="3458974"/>
            <a:ext cx="383540" cy="511809"/>
          </a:xfrm>
          <a:prstGeom prst="rect">
            <a:avLst/>
          </a:prstGeom>
          <a:solidFill>
            <a:srgbClr val="FCE4CD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z2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448185" y="3694130"/>
            <a:ext cx="89281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features: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401550" y="3866330"/>
            <a:ext cx="984250" cy="6432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sz="1400" spc="-10" dirty="0">
                <a:latin typeface="Arial"/>
                <a:cs typeface="Arial"/>
              </a:rPr>
              <a:t>Weighted  </a:t>
            </a:r>
            <a:r>
              <a:rPr sz="1400" dirty="0">
                <a:latin typeface="Arial"/>
                <a:cs typeface="Arial"/>
              </a:rPr>
              <a:t>combination 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features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3025" y="4080760"/>
            <a:ext cx="1783080" cy="4248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 and </a:t>
            </a:r>
            <a:r>
              <a:rPr sz="800" spc="-25" dirty="0">
                <a:latin typeface="Arial"/>
                <a:cs typeface="Arial"/>
              </a:rPr>
              <a:t>Tell: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Neural</a:t>
            </a:r>
            <a:endParaRPr sz="800">
              <a:latin typeface="Arial"/>
              <a:cs typeface="Arial"/>
            </a:endParaRPr>
          </a:p>
          <a:p>
            <a:pPr marL="12700" marR="62230">
              <a:lnSpc>
                <a:spcPct val="117200"/>
              </a:lnSpc>
            </a:pPr>
            <a:r>
              <a:rPr sz="800" spc="-5" dirty="0">
                <a:latin typeface="Arial"/>
                <a:cs typeface="Arial"/>
              </a:rPr>
              <a:t>Image Caption Generation with </a:t>
            </a:r>
            <a:r>
              <a:rPr sz="800" spc="-10" dirty="0">
                <a:latin typeface="Arial"/>
                <a:cs typeface="Arial"/>
              </a:rPr>
              <a:t>Visual 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786596" y="4076555"/>
            <a:ext cx="80454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latin typeface="Arial"/>
                <a:cs typeface="Arial"/>
              </a:rPr>
              <a:t>First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word</a:t>
            </a:r>
            <a:endParaRPr sz="1400">
              <a:latin typeface="Arial"/>
              <a:cs typeface="Arial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75</a:t>
            </a:fld>
            <a:endParaRPr dirty="0"/>
          </a:p>
        </p:txBody>
      </p:sp>
      <p:sp>
        <p:nvSpPr>
          <p:cNvPr id="59" name="object 59"/>
          <p:cNvSpPr txBox="1"/>
          <p:nvPr/>
        </p:nvSpPr>
        <p:spPr>
          <a:xfrm>
            <a:off x="6326012" y="3458974"/>
            <a:ext cx="383540" cy="511809"/>
          </a:xfrm>
          <a:prstGeom prst="rect">
            <a:avLst/>
          </a:prstGeom>
          <a:solidFill>
            <a:srgbClr val="EAD1DC"/>
          </a:solidFill>
          <a:ln w="9524">
            <a:solidFill>
              <a:srgbClr val="66666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y2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509010" y="3467737"/>
            <a:ext cx="773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Weighted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893999" y="977062"/>
            <a:ext cx="9144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225" marR="5080" indent="-1016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Distribution  over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vocab</a:t>
            </a:r>
            <a:endParaRPr sz="1400">
              <a:latin typeface="Arial"/>
              <a:cs typeface="Arial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4950" y="1635737"/>
            <a:ext cx="8466701" cy="18294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6373" y="1549237"/>
            <a:ext cx="10718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Soft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attention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25" y="4352835"/>
            <a:ext cx="6365875" cy="23304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Attend, and </a:t>
            </a:r>
            <a:r>
              <a:rPr sz="800" spc="-25" dirty="0">
                <a:latin typeface="Arial"/>
                <a:cs typeface="Arial"/>
              </a:rPr>
              <a:t>Tell: </a:t>
            </a:r>
            <a:r>
              <a:rPr sz="800" spc="-5" dirty="0">
                <a:latin typeface="Arial"/>
                <a:cs typeface="Arial"/>
              </a:rPr>
              <a:t>Neural Image Caption Generation with </a:t>
            </a:r>
            <a:r>
              <a:rPr sz="800" spc="-10" dirty="0">
                <a:latin typeface="Arial"/>
                <a:cs typeface="Arial"/>
              </a:rPr>
              <a:t>Visual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10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Kelvin Xu, </a:t>
            </a:r>
            <a:r>
              <a:rPr sz="600" dirty="0">
                <a:latin typeface="Arial"/>
                <a:cs typeface="Arial"/>
              </a:rPr>
              <a:t>Jimmy </a:t>
            </a:r>
            <a:r>
              <a:rPr sz="600" spc="-5" dirty="0">
                <a:latin typeface="Arial"/>
                <a:cs typeface="Arial"/>
              </a:rPr>
              <a:t>Lei Ba, </a:t>
            </a:r>
            <a:r>
              <a:rPr sz="600" dirty="0">
                <a:latin typeface="Arial"/>
                <a:cs typeface="Arial"/>
              </a:rPr>
              <a:t>Jamie </a:t>
            </a:r>
            <a:r>
              <a:rPr sz="600" spc="-5" dirty="0">
                <a:latin typeface="Arial"/>
                <a:cs typeface="Arial"/>
              </a:rPr>
              <a:t>Kiros, Kyunghyun Cho, Aaron Courville, Ruslan </a:t>
            </a:r>
            <a:r>
              <a:rPr sz="600" spc="-10" dirty="0">
                <a:latin typeface="Arial"/>
                <a:cs typeface="Arial"/>
              </a:rPr>
              <a:t>Salakhutdinov, </a:t>
            </a:r>
            <a:r>
              <a:rPr sz="600" spc="-5" dirty="0">
                <a:latin typeface="Arial"/>
                <a:cs typeface="Arial"/>
              </a:rPr>
              <a:t>Richard S. Zemel, and </a:t>
            </a:r>
            <a:r>
              <a:rPr sz="600" spc="-15" dirty="0">
                <a:latin typeface="Arial"/>
                <a:cs typeface="Arial"/>
              </a:rPr>
              <a:t>Yoshua </a:t>
            </a:r>
            <a:r>
              <a:rPr sz="600" spc="-5" dirty="0">
                <a:latin typeface="Arial"/>
                <a:cs typeface="Arial"/>
              </a:rPr>
              <a:t>Benchio, 2015. Reproduced with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76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09340" y="2884863"/>
            <a:ext cx="11417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Hard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attention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DD19D-714C-485A-AB83-0C3E1BB35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25" y="85107"/>
            <a:ext cx="6616065" cy="369332"/>
          </a:xfrm>
        </p:spPr>
        <p:txBody>
          <a:bodyPr/>
          <a:lstStyle/>
          <a:p>
            <a:r>
              <a:rPr lang="en-US" altLang="ko-KR" dirty="0"/>
              <a:t>Soft Attention and Hard Attention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19E24D-30FF-48A5-8C88-37EC830C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974" y="1028880"/>
            <a:ext cx="6471626" cy="1107996"/>
          </a:xfrm>
        </p:spPr>
        <p:txBody>
          <a:bodyPr/>
          <a:lstStyle/>
          <a:p>
            <a:r>
              <a:rPr lang="en-US" altLang="ko-KR" dirty="0"/>
              <a:t>Soft Attention : </a:t>
            </a:r>
            <a:r>
              <a:rPr lang="ko-KR" altLang="en-US" dirty="0"/>
              <a:t>모든 </a:t>
            </a:r>
            <a:r>
              <a:rPr lang="en-US" altLang="ko-KR" dirty="0"/>
              <a:t>feature vector</a:t>
            </a:r>
            <a:r>
              <a:rPr lang="ko-KR" altLang="en-US" dirty="0"/>
              <a:t>에 </a:t>
            </a:r>
            <a:r>
              <a:rPr lang="en-US" altLang="ko-KR" dirty="0"/>
              <a:t>attention </a:t>
            </a:r>
          </a:p>
          <a:p>
            <a:endParaRPr lang="en-US" altLang="ko-KR" dirty="0"/>
          </a:p>
          <a:p>
            <a:r>
              <a:rPr lang="en-US" altLang="ko-KR" dirty="0"/>
              <a:t>Hard Attention : Attention</a:t>
            </a:r>
            <a:r>
              <a:rPr lang="ko-KR" altLang="en-US" dirty="0"/>
              <a:t>을 </a:t>
            </a:r>
            <a:r>
              <a:rPr lang="en-US" altLang="ko-KR" dirty="0"/>
              <a:t>feature vector sampling</a:t>
            </a:r>
            <a:r>
              <a:rPr lang="ko-KR" altLang="en-US" dirty="0"/>
              <a:t>에 활용 </a:t>
            </a:r>
            <a:r>
              <a:rPr lang="en-US" altLang="ko-KR" dirty="0"/>
              <a:t>-&gt; Non differentiable </a:t>
            </a:r>
            <a:r>
              <a:rPr lang="ko-KR" altLang="en-US" dirty="0"/>
              <a:t>하므로 </a:t>
            </a:r>
            <a:r>
              <a:rPr lang="en-US" altLang="ko-KR" dirty="0"/>
              <a:t>Reinforcement Learning </a:t>
            </a:r>
            <a:r>
              <a:rPr lang="ko-KR" altLang="en-US" dirty="0"/>
              <a:t>등을 활용</a:t>
            </a:r>
          </a:p>
        </p:txBody>
      </p:sp>
    </p:spTree>
    <p:extLst>
      <p:ext uri="{BB962C8B-B14F-4D97-AF65-F5344CB8AC3E}">
        <p14:creationId xmlns:p14="http://schemas.microsoft.com/office/powerpoint/2010/main" val="1215686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537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Image Captioning with</a:t>
            </a:r>
            <a:r>
              <a:rPr sz="3000" spc="-254" dirty="0"/>
              <a:t> </a:t>
            </a:r>
            <a:r>
              <a:rPr sz="3000" spc="-5" dirty="0"/>
              <a:t>Attention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337887" y="1196013"/>
            <a:ext cx="6427629" cy="2706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25" y="4352835"/>
            <a:ext cx="6365875" cy="23304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Xu et al, </a:t>
            </a:r>
            <a:r>
              <a:rPr sz="800" spc="-10" dirty="0">
                <a:latin typeface="Arial"/>
                <a:cs typeface="Arial"/>
              </a:rPr>
              <a:t>“Show, </a:t>
            </a:r>
            <a:r>
              <a:rPr sz="800" spc="-5" dirty="0">
                <a:latin typeface="Arial"/>
                <a:cs typeface="Arial"/>
              </a:rPr>
              <a:t>Attend, and </a:t>
            </a:r>
            <a:r>
              <a:rPr sz="800" spc="-25" dirty="0">
                <a:latin typeface="Arial"/>
                <a:cs typeface="Arial"/>
              </a:rPr>
              <a:t>Tell: </a:t>
            </a:r>
            <a:r>
              <a:rPr sz="800" spc="-5" dirty="0">
                <a:latin typeface="Arial"/>
                <a:cs typeface="Arial"/>
              </a:rPr>
              <a:t>Neural Image Caption Generation with </a:t>
            </a:r>
            <a:r>
              <a:rPr sz="800" spc="-10" dirty="0">
                <a:latin typeface="Arial"/>
                <a:cs typeface="Arial"/>
              </a:rPr>
              <a:t>Visual </a:t>
            </a:r>
            <a:r>
              <a:rPr sz="800" spc="-5" dirty="0">
                <a:latin typeface="Arial"/>
                <a:cs typeface="Arial"/>
              </a:rPr>
              <a:t>Attention”, ICML</a:t>
            </a:r>
            <a:r>
              <a:rPr sz="800" spc="-10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Kelvin Xu, </a:t>
            </a:r>
            <a:r>
              <a:rPr sz="600" dirty="0">
                <a:latin typeface="Arial"/>
                <a:cs typeface="Arial"/>
              </a:rPr>
              <a:t>Jimmy </a:t>
            </a:r>
            <a:r>
              <a:rPr sz="600" spc="-5" dirty="0">
                <a:latin typeface="Arial"/>
                <a:cs typeface="Arial"/>
              </a:rPr>
              <a:t>Lei Ba, </a:t>
            </a:r>
            <a:r>
              <a:rPr sz="600" dirty="0">
                <a:latin typeface="Arial"/>
                <a:cs typeface="Arial"/>
              </a:rPr>
              <a:t>Jamie </a:t>
            </a:r>
            <a:r>
              <a:rPr sz="600" spc="-5" dirty="0">
                <a:latin typeface="Arial"/>
                <a:cs typeface="Arial"/>
              </a:rPr>
              <a:t>Kiros, Kyunghyun Cho, Aaron Courville, Ruslan </a:t>
            </a:r>
            <a:r>
              <a:rPr sz="600" spc="-10" dirty="0">
                <a:latin typeface="Arial"/>
                <a:cs typeface="Arial"/>
              </a:rPr>
              <a:t>Salakhutdinov, </a:t>
            </a:r>
            <a:r>
              <a:rPr sz="600" spc="-5" dirty="0">
                <a:latin typeface="Arial"/>
                <a:cs typeface="Arial"/>
              </a:rPr>
              <a:t>Richard S. Zemel, and </a:t>
            </a:r>
            <a:r>
              <a:rPr sz="600" spc="-15" dirty="0">
                <a:latin typeface="Arial"/>
                <a:cs typeface="Arial"/>
              </a:rPr>
              <a:t>Yoshua </a:t>
            </a:r>
            <a:r>
              <a:rPr sz="600" spc="-5" dirty="0">
                <a:latin typeface="Arial"/>
                <a:cs typeface="Arial"/>
              </a:rPr>
              <a:t>Benchio, 2015. Reproduced with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permission.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78</a:t>
            </a:fld>
            <a:endParaRPr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45408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" dirty="0"/>
              <a:t>Visual </a:t>
            </a:r>
            <a:r>
              <a:rPr sz="3000" spc="-5" dirty="0"/>
              <a:t>Question</a:t>
            </a:r>
            <a:r>
              <a:rPr sz="3000" spc="-245" dirty="0"/>
              <a:t> </a:t>
            </a:r>
            <a:r>
              <a:rPr sz="3000" spc="-5" dirty="0"/>
              <a:t>Answering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753599" y="909846"/>
            <a:ext cx="7636800" cy="2998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025" y="4194685"/>
            <a:ext cx="27616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Agrawal et al, </a:t>
            </a:r>
            <a:r>
              <a:rPr sz="800" dirty="0">
                <a:latin typeface="Arial"/>
                <a:cs typeface="Arial"/>
              </a:rPr>
              <a:t>“VQA: </a:t>
            </a:r>
            <a:r>
              <a:rPr sz="800" spc="-10" dirty="0">
                <a:latin typeface="Arial"/>
                <a:cs typeface="Arial"/>
              </a:rPr>
              <a:t>Visual </a:t>
            </a:r>
            <a:r>
              <a:rPr sz="800" spc="-5" dirty="0">
                <a:latin typeface="Arial"/>
                <a:cs typeface="Arial"/>
              </a:rPr>
              <a:t>Question Answering”, ICCV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025" y="4328135"/>
            <a:ext cx="3492500" cy="23304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Zhu et al, “Visual </a:t>
            </a:r>
            <a:r>
              <a:rPr sz="800" spc="-10" dirty="0">
                <a:latin typeface="Arial"/>
                <a:cs typeface="Arial"/>
              </a:rPr>
              <a:t>7W: </a:t>
            </a:r>
            <a:r>
              <a:rPr sz="800" spc="-5" dirty="0">
                <a:latin typeface="Arial"/>
                <a:cs typeface="Arial"/>
              </a:rPr>
              <a:t>Grounded Question Answering in Images”, CVPR</a:t>
            </a:r>
            <a:r>
              <a:rPr sz="800" spc="-8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2016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600" spc="-5" dirty="0">
                <a:latin typeface="Arial"/>
                <a:cs typeface="Arial"/>
              </a:rPr>
              <a:t>Figure from Zhu et al,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IEEE 2016. Reproduced for educational</a:t>
            </a:r>
            <a:r>
              <a:rPr sz="600" spc="-2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79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4270881"/>
            <a:ext cx="5092065" cy="341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spc="-5" dirty="0">
                <a:latin typeface="Arial"/>
                <a:cs typeface="Arial"/>
              </a:rPr>
              <a:t>Gregor et al, </a:t>
            </a:r>
            <a:r>
              <a:rPr sz="700" spc="-10" dirty="0">
                <a:latin typeface="Arial"/>
                <a:cs typeface="Arial"/>
              </a:rPr>
              <a:t>“DRAW: </a:t>
            </a:r>
            <a:r>
              <a:rPr sz="700" dirty="0">
                <a:latin typeface="Arial"/>
                <a:cs typeface="Arial"/>
              </a:rPr>
              <a:t>A </a:t>
            </a:r>
            <a:r>
              <a:rPr sz="700" spc="-5" dirty="0">
                <a:latin typeface="Arial"/>
                <a:cs typeface="Arial"/>
              </a:rPr>
              <a:t>Recurrent Neural Network For Image Generation”, ICML</a:t>
            </a:r>
            <a:r>
              <a:rPr sz="700" spc="-110" dirty="0">
                <a:latin typeface="Arial"/>
                <a:cs typeface="Arial"/>
              </a:rPr>
              <a:t> </a:t>
            </a:r>
            <a:r>
              <a:rPr sz="700" spc="-5" dirty="0">
                <a:latin typeface="Arial"/>
                <a:cs typeface="Arial"/>
              </a:rPr>
              <a:t>2015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ts val="830"/>
              </a:lnSpc>
              <a:spcBef>
                <a:spcPts val="25"/>
              </a:spcBef>
            </a:pPr>
            <a:r>
              <a:rPr sz="700" spc="-5" dirty="0">
                <a:latin typeface="Arial"/>
                <a:cs typeface="Arial"/>
              </a:rPr>
              <a:t>Figure </a:t>
            </a:r>
            <a:r>
              <a:rPr sz="700" dirty="0">
                <a:latin typeface="Arial"/>
                <a:cs typeface="Arial"/>
              </a:rPr>
              <a:t>copyright </a:t>
            </a:r>
            <a:r>
              <a:rPr sz="700" spc="-5" dirty="0">
                <a:latin typeface="Arial"/>
                <a:cs typeface="Arial"/>
              </a:rPr>
              <a:t>Karol </a:t>
            </a:r>
            <a:r>
              <a:rPr sz="700" spc="-10" dirty="0">
                <a:latin typeface="Arial"/>
                <a:cs typeface="Arial"/>
              </a:rPr>
              <a:t>Gregor, </a:t>
            </a:r>
            <a:r>
              <a:rPr sz="700" spc="-5" dirty="0">
                <a:latin typeface="Arial"/>
                <a:cs typeface="Arial"/>
              </a:rPr>
              <a:t>Ivo Danihelka, Alex Graves, Danilo </a:t>
            </a:r>
            <a:r>
              <a:rPr sz="700" dirty="0">
                <a:latin typeface="Arial"/>
                <a:cs typeface="Arial"/>
              </a:rPr>
              <a:t>Jimenez </a:t>
            </a:r>
            <a:r>
              <a:rPr sz="700" spc="-5" dirty="0">
                <a:latin typeface="Arial"/>
                <a:cs typeface="Arial"/>
              </a:rPr>
              <a:t>Rezende, and Daan Wierstra, 2015. Reproduced with  permission.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50" y="276492"/>
            <a:ext cx="7263130" cy="717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5"/>
              </a:lnSpc>
              <a:spcBef>
                <a:spcPts val="100"/>
              </a:spcBef>
            </a:pPr>
            <a:r>
              <a:rPr sz="2800" spc="-10" dirty="0"/>
              <a:t>Sequential Processing </a:t>
            </a:r>
            <a:r>
              <a:rPr sz="2800" spc="-5" dirty="0"/>
              <a:t>of Non-Sequence</a:t>
            </a:r>
            <a:r>
              <a:rPr sz="2800" spc="-70" dirty="0"/>
              <a:t> </a:t>
            </a:r>
            <a:r>
              <a:rPr sz="2800" spc="-5" dirty="0"/>
              <a:t>Data</a:t>
            </a:r>
            <a:endParaRPr sz="2800"/>
          </a:p>
          <a:p>
            <a:pPr marL="2073910">
              <a:lnSpc>
                <a:spcPts val="2125"/>
              </a:lnSpc>
            </a:pPr>
            <a:r>
              <a:rPr sz="1800" spc="-5" dirty="0"/>
              <a:t>Generate images one piece at </a:t>
            </a:r>
            <a:r>
              <a:rPr sz="1800" dirty="0"/>
              <a:t>a</a:t>
            </a:r>
            <a:r>
              <a:rPr sz="1800" spc="-25" dirty="0"/>
              <a:t> </a:t>
            </a:r>
            <a:r>
              <a:rPr sz="1800" spc="-5" dirty="0"/>
              <a:t>time!</a:t>
            </a:r>
            <a:endParaRPr sz="1800"/>
          </a:p>
        </p:txBody>
      </p:sp>
      <p:sp>
        <p:nvSpPr>
          <p:cNvPr id="4" name="object 4"/>
          <p:cNvSpPr/>
          <p:nvPr/>
        </p:nvSpPr>
        <p:spPr>
          <a:xfrm>
            <a:off x="1155050" y="1122700"/>
            <a:ext cx="3200601" cy="3200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5400" y="1122700"/>
            <a:ext cx="3200601" cy="32006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07463" y="4713450"/>
            <a:ext cx="3079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25" y="4300836"/>
            <a:ext cx="3492500" cy="241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Zhu et al, “Visual </a:t>
            </a:r>
            <a:r>
              <a:rPr sz="800" spc="-10" dirty="0">
                <a:latin typeface="Arial"/>
                <a:cs typeface="Arial"/>
              </a:rPr>
              <a:t>7W: </a:t>
            </a:r>
            <a:r>
              <a:rPr sz="800" spc="-5" dirty="0">
                <a:latin typeface="Arial"/>
                <a:cs typeface="Arial"/>
              </a:rPr>
              <a:t>Grounded Question Answering in Images”, CVPR</a:t>
            </a:r>
            <a:r>
              <a:rPr sz="800" spc="-8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2016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600" spc="-5" dirty="0">
                <a:latin typeface="Arial"/>
                <a:cs typeface="Arial"/>
              </a:rPr>
              <a:t>Figures from Zhu et al,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IEEE 2016. Reproduced for educational</a:t>
            </a:r>
            <a:r>
              <a:rPr sz="600" spc="-2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1597" y="711684"/>
            <a:ext cx="4486223" cy="34730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22297" y="710750"/>
            <a:ext cx="2027303" cy="1852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31776" y="2717574"/>
            <a:ext cx="2015703" cy="1852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81311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" dirty="0"/>
              <a:t>Visual </a:t>
            </a:r>
            <a:r>
              <a:rPr sz="3000" spc="-5" dirty="0"/>
              <a:t>Question </a:t>
            </a:r>
            <a:r>
              <a:rPr sz="3000" spc="-10" dirty="0"/>
              <a:t>Answering: </a:t>
            </a:r>
            <a:r>
              <a:rPr sz="3000" spc="-5" dirty="0"/>
              <a:t>RNNs with</a:t>
            </a:r>
            <a:r>
              <a:rPr sz="3000" spc="-395" dirty="0"/>
              <a:t> </a:t>
            </a:r>
            <a:r>
              <a:rPr sz="3000" spc="-5" dirty="0"/>
              <a:t>Attention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50364" y="4713450"/>
            <a:ext cx="3079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88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6628" y="4310487"/>
            <a:ext cx="2574925" cy="0"/>
          </a:xfrm>
          <a:custGeom>
            <a:avLst/>
            <a:gdLst/>
            <a:ahLst/>
            <a:cxnLst/>
            <a:rect l="l" t="t" r="r" b="b"/>
            <a:pathLst>
              <a:path w="2574925">
                <a:moveTo>
                  <a:pt x="0" y="0"/>
                </a:moveTo>
                <a:lnTo>
                  <a:pt x="25742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81403" y="4269497"/>
            <a:ext cx="105500" cy="81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85925" y="4341313"/>
            <a:ext cx="361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time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8602" y="212932"/>
            <a:ext cx="0" cy="4005579"/>
          </a:xfrm>
          <a:custGeom>
            <a:avLst/>
            <a:gdLst/>
            <a:ahLst/>
            <a:cxnLst/>
            <a:rect l="l" t="t" r="r" b="b"/>
            <a:pathLst>
              <a:path h="4005579">
                <a:moveTo>
                  <a:pt x="0" y="4005300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27611" y="116956"/>
            <a:ext cx="81981" cy="10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51828" y="3633538"/>
            <a:ext cx="4705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depth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1912" y="734302"/>
            <a:ext cx="1918241" cy="548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8600" y="60833"/>
            <a:ext cx="2226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Multilayer</a:t>
            </a:r>
            <a:r>
              <a:rPr spc="-90" dirty="0"/>
              <a:t> </a:t>
            </a:r>
            <a:r>
              <a:rPr spc="-5" dirty="0"/>
              <a:t>RNNs</a:t>
            </a:r>
          </a:p>
        </p:txBody>
      </p:sp>
      <p:sp>
        <p:nvSpPr>
          <p:cNvPr id="10" name="object 10"/>
          <p:cNvSpPr/>
          <p:nvPr/>
        </p:nvSpPr>
        <p:spPr>
          <a:xfrm>
            <a:off x="657866" y="1401328"/>
            <a:ext cx="659395" cy="2569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6507" y="665794"/>
            <a:ext cx="2008505" cy="731520"/>
          </a:xfrm>
          <a:custGeom>
            <a:avLst/>
            <a:gdLst/>
            <a:ahLst/>
            <a:cxnLst/>
            <a:rect l="l" t="t" r="r" b="b"/>
            <a:pathLst>
              <a:path w="2008505" h="731519">
                <a:moveTo>
                  <a:pt x="0" y="0"/>
                </a:moveTo>
                <a:lnTo>
                  <a:pt x="2007900" y="0"/>
                </a:lnTo>
                <a:lnTo>
                  <a:pt x="2007900" y="731099"/>
                </a:lnTo>
                <a:lnTo>
                  <a:pt x="0" y="731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69084" y="1418455"/>
            <a:ext cx="325415" cy="222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2663" y="1401328"/>
            <a:ext cx="753594" cy="2569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6975" y="1855720"/>
            <a:ext cx="92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LSTM: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04962" y="2073587"/>
            <a:ext cx="361949" cy="2476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40012" y="2073599"/>
            <a:ext cx="914399" cy="2666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826199"/>
            <a:ext cx="4257675" cy="0"/>
          </a:xfrm>
          <a:custGeom>
            <a:avLst/>
            <a:gdLst/>
            <a:ahLst/>
            <a:cxnLst/>
            <a:rect l="l" t="t" r="r" b="b"/>
            <a:pathLst>
              <a:path w="4257675">
                <a:moveTo>
                  <a:pt x="0" y="0"/>
                </a:moveTo>
                <a:lnTo>
                  <a:pt x="425727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9800" y="2391350"/>
            <a:ext cx="2790824" cy="1142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07075" y="3542275"/>
            <a:ext cx="2066924" cy="7334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4600" y="2395599"/>
            <a:ext cx="3078480" cy="1880235"/>
          </a:xfrm>
          <a:custGeom>
            <a:avLst/>
            <a:gdLst/>
            <a:ahLst/>
            <a:cxnLst/>
            <a:rect l="l" t="t" r="r" b="b"/>
            <a:pathLst>
              <a:path w="3078479" h="1880235">
                <a:moveTo>
                  <a:pt x="0" y="0"/>
                </a:moveTo>
                <a:lnTo>
                  <a:pt x="3078299" y="0"/>
                </a:lnTo>
                <a:lnTo>
                  <a:pt x="3078299" y="1880099"/>
                </a:lnTo>
                <a:lnTo>
                  <a:pt x="0" y="1880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73255" y="2729389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73255" y="2729389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73255" y="185764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73255" y="185764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73255" y="98590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73255" y="98590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21331" y="2729389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21331" y="2729389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21331" y="185764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21331" y="185764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21331" y="98590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21331" y="98590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69433" y="2729389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69433" y="2729389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69433" y="185764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69433" y="185764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69433" y="98590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9433" y="98590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17509" y="2729389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17509" y="2729389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17509" y="185764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17509" y="185764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417509" y="98590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417509" y="98590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65586" y="2729389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65586" y="2729389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65586" y="185764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65586" y="185764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65586" y="98590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65586" y="98590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13662" y="2729389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313662" y="2729389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13662" y="185764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313662" y="185764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313662" y="98590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313662" y="98590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61737" y="2729389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61737" y="2729389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61737" y="185764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61737" y="185764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61737" y="98590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61737" y="98590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06749" y="269589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106749" y="269589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106749" y="182415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106749" y="182415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106749" y="952411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106749" y="952411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175708" y="2473919"/>
            <a:ext cx="81981" cy="221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175708" y="1602177"/>
            <a:ext cx="81981" cy="221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54825" y="269589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554825" y="269589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554825" y="182415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554825" y="182415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54825" y="952411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54825" y="952411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23785" y="2473919"/>
            <a:ext cx="81981" cy="221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23785" y="1602177"/>
            <a:ext cx="81981" cy="221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26649" y="1227170"/>
            <a:ext cx="209975" cy="819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326649" y="2098912"/>
            <a:ext cx="209975" cy="81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326649" y="2970654"/>
            <a:ext cx="209975" cy="81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002927" y="269589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002928" y="269589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002927" y="182415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002928" y="182415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002927" y="952411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002928" y="952411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071887" y="2473919"/>
            <a:ext cx="81981" cy="221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071887" y="1602177"/>
            <a:ext cx="81981" cy="221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774628" y="1227170"/>
            <a:ext cx="209975" cy="819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74628" y="2098912"/>
            <a:ext cx="209975" cy="819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74628" y="2970654"/>
            <a:ext cx="209975" cy="819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451004" y="269589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900" y="0"/>
                </a:lnTo>
                <a:lnTo>
                  <a:pt x="219900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451004" y="269589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900" y="0"/>
                </a:lnTo>
                <a:lnTo>
                  <a:pt x="219900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451004" y="182415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900" y="0"/>
                </a:lnTo>
                <a:lnTo>
                  <a:pt x="219900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451004" y="182415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900" y="0"/>
                </a:lnTo>
                <a:lnTo>
                  <a:pt x="219900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451004" y="952411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900" y="0"/>
                </a:lnTo>
                <a:lnTo>
                  <a:pt x="219900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451004" y="952411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900" y="0"/>
                </a:lnTo>
                <a:lnTo>
                  <a:pt x="219900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519964" y="2473919"/>
            <a:ext cx="81980" cy="221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519964" y="1602177"/>
            <a:ext cx="81980" cy="221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222704" y="1227170"/>
            <a:ext cx="209975" cy="819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222704" y="2098912"/>
            <a:ext cx="209975" cy="819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222704" y="2970654"/>
            <a:ext cx="209975" cy="819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899080" y="269589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899080" y="269589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899080" y="182415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899080" y="182415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899080" y="952411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899080" y="952411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968039" y="2473919"/>
            <a:ext cx="81980" cy="221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968039" y="1602177"/>
            <a:ext cx="81980" cy="221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670780" y="1227170"/>
            <a:ext cx="209975" cy="819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670780" y="2098912"/>
            <a:ext cx="209975" cy="819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670780" y="2970654"/>
            <a:ext cx="209975" cy="819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347156" y="269589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347156" y="269589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347156" y="182415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347156" y="182415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47156" y="952411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347156" y="952411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416116" y="2473919"/>
            <a:ext cx="81980" cy="221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416116" y="1602177"/>
            <a:ext cx="81980" cy="221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118856" y="1227170"/>
            <a:ext cx="209975" cy="819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118856" y="2098912"/>
            <a:ext cx="209975" cy="819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118856" y="2970654"/>
            <a:ext cx="209975" cy="819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795232" y="269589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795232" y="2695895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795232" y="182415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795232" y="1824153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795232" y="952411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795232" y="952411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864192" y="2473919"/>
            <a:ext cx="81980" cy="221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864192" y="1602177"/>
            <a:ext cx="81980" cy="221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566932" y="1227170"/>
            <a:ext cx="209975" cy="819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566932" y="2098912"/>
            <a:ext cx="209975" cy="819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566932" y="2970654"/>
            <a:ext cx="209975" cy="819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106762" y="356763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106762" y="356763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175722" y="3345361"/>
            <a:ext cx="81980" cy="2222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554838" y="356763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554838" y="356763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623797" y="3345361"/>
            <a:ext cx="81981" cy="2222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002940" y="356763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002940" y="356763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071900" y="3345361"/>
            <a:ext cx="81981" cy="2222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451017" y="356763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900" y="0"/>
                </a:lnTo>
                <a:lnTo>
                  <a:pt x="219900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451017" y="356763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900" y="0"/>
                </a:lnTo>
                <a:lnTo>
                  <a:pt x="219900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519976" y="3345361"/>
            <a:ext cx="81980" cy="2222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899093" y="356763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899093" y="356763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968052" y="3345361"/>
            <a:ext cx="81981" cy="2222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347169" y="356763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347169" y="356763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416128" y="3345361"/>
            <a:ext cx="81980" cy="2222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95245" y="356763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95245" y="3567637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499"/>
                </a:lnTo>
                <a:lnTo>
                  <a:pt x="0" y="63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864205" y="3345361"/>
            <a:ext cx="81981" cy="2222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106753" y="80674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106753" y="80674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554829" y="80674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554829" y="80674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002932" y="80674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002932" y="80674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451008" y="80674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451008" y="80674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899084" y="80674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899084" y="80674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347160" y="80674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347160" y="80674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795236" y="80674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795236" y="80674"/>
            <a:ext cx="220345" cy="631825"/>
          </a:xfrm>
          <a:custGeom>
            <a:avLst/>
            <a:gdLst/>
            <a:ahLst/>
            <a:cxnLst/>
            <a:rect l="l" t="t" r="r" b="b"/>
            <a:pathLst>
              <a:path w="220345" h="631825">
                <a:moveTo>
                  <a:pt x="0" y="0"/>
                </a:moveTo>
                <a:lnTo>
                  <a:pt x="219899" y="0"/>
                </a:lnTo>
                <a:lnTo>
                  <a:pt x="219899" y="631500"/>
                </a:lnTo>
                <a:lnTo>
                  <a:pt x="0" y="6315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175729" y="730131"/>
            <a:ext cx="81980" cy="2222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623804" y="730131"/>
            <a:ext cx="81981" cy="2222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071907" y="730131"/>
            <a:ext cx="81981" cy="2222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519983" y="730131"/>
            <a:ext cx="81981" cy="2222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968059" y="730131"/>
            <a:ext cx="81980" cy="2222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416135" y="730131"/>
            <a:ext cx="81981" cy="2222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864212" y="730131"/>
            <a:ext cx="81981" cy="2222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80" name="object 18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181" name="object 18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182" name="object 182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3" name="object 18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81</a:t>
            </a:fld>
            <a:endParaRPr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E585791-56AE-4D45-8530-5D38545C016B}"/>
              </a:ext>
            </a:extLst>
          </p:cNvPr>
          <p:cNvSpPr txBox="1"/>
          <p:nvPr/>
        </p:nvSpPr>
        <p:spPr>
          <a:xfrm>
            <a:off x="3047512" y="711780"/>
            <a:ext cx="179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Generally 3~4 hidden layers</a:t>
            </a:r>
            <a:endParaRPr lang="ko-KR" alt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4674" y="1703287"/>
            <a:ext cx="2103120" cy="1484630"/>
          </a:xfrm>
          <a:custGeom>
            <a:avLst/>
            <a:gdLst/>
            <a:ahLst/>
            <a:cxnLst/>
            <a:rect l="l" t="t" r="r" b="b"/>
            <a:pathLst>
              <a:path w="2103120" h="1484630">
                <a:moveTo>
                  <a:pt x="1952909" y="1484399"/>
                </a:moveTo>
                <a:lnTo>
                  <a:pt x="149790" y="1484399"/>
                </a:lnTo>
                <a:lnTo>
                  <a:pt x="102445" y="1476763"/>
                </a:lnTo>
                <a:lnTo>
                  <a:pt x="61326" y="1455499"/>
                </a:lnTo>
                <a:lnTo>
                  <a:pt x="28900" y="1423073"/>
                </a:lnTo>
                <a:lnTo>
                  <a:pt x="7636" y="1381954"/>
                </a:lnTo>
                <a:lnTo>
                  <a:pt x="0" y="1334609"/>
                </a:lnTo>
                <a:lnTo>
                  <a:pt x="0" y="149790"/>
                </a:lnTo>
                <a:lnTo>
                  <a:pt x="7636" y="102445"/>
                </a:lnTo>
                <a:lnTo>
                  <a:pt x="28900" y="61326"/>
                </a:lnTo>
                <a:lnTo>
                  <a:pt x="61326" y="28900"/>
                </a:lnTo>
                <a:lnTo>
                  <a:pt x="102445" y="7636"/>
                </a:lnTo>
                <a:lnTo>
                  <a:pt x="149790" y="0"/>
                </a:lnTo>
                <a:lnTo>
                  <a:pt x="1952909" y="0"/>
                </a:lnTo>
                <a:lnTo>
                  <a:pt x="2010231" y="11402"/>
                </a:lnTo>
                <a:lnTo>
                  <a:pt x="2058827" y="43872"/>
                </a:lnTo>
                <a:lnTo>
                  <a:pt x="2091297" y="92468"/>
                </a:lnTo>
                <a:lnTo>
                  <a:pt x="2102699" y="149790"/>
                </a:lnTo>
                <a:lnTo>
                  <a:pt x="2102699" y="1334609"/>
                </a:lnTo>
                <a:lnTo>
                  <a:pt x="2095063" y="1381954"/>
                </a:lnTo>
                <a:lnTo>
                  <a:pt x="2073799" y="1423073"/>
                </a:lnTo>
                <a:lnTo>
                  <a:pt x="2041373" y="1455499"/>
                </a:lnTo>
                <a:lnTo>
                  <a:pt x="2000254" y="1476763"/>
                </a:lnTo>
                <a:lnTo>
                  <a:pt x="1952909" y="14843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4674" y="1703287"/>
            <a:ext cx="2103120" cy="1484630"/>
          </a:xfrm>
          <a:custGeom>
            <a:avLst/>
            <a:gdLst/>
            <a:ahLst/>
            <a:cxnLst/>
            <a:rect l="l" t="t" r="r" b="b"/>
            <a:pathLst>
              <a:path w="2103120" h="1484630">
                <a:moveTo>
                  <a:pt x="0" y="149790"/>
                </a:moveTo>
                <a:lnTo>
                  <a:pt x="7636" y="102445"/>
                </a:lnTo>
                <a:lnTo>
                  <a:pt x="28900" y="61326"/>
                </a:lnTo>
                <a:lnTo>
                  <a:pt x="61326" y="28900"/>
                </a:lnTo>
                <a:lnTo>
                  <a:pt x="102445" y="7636"/>
                </a:lnTo>
                <a:lnTo>
                  <a:pt x="149790" y="0"/>
                </a:lnTo>
                <a:lnTo>
                  <a:pt x="1952909" y="0"/>
                </a:lnTo>
                <a:lnTo>
                  <a:pt x="2010231" y="11402"/>
                </a:lnTo>
                <a:lnTo>
                  <a:pt x="2058827" y="43872"/>
                </a:lnTo>
                <a:lnTo>
                  <a:pt x="2091297" y="92468"/>
                </a:lnTo>
                <a:lnTo>
                  <a:pt x="2102699" y="149790"/>
                </a:lnTo>
                <a:lnTo>
                  <a:pt x="2102699" y="1334609"/>
                </a:lnTo>
                <a:lnTo>
                  <a:pt x="2095063" y="1381954"/>
                </a:lnTo>
                <a:lnTo>
                  <a:pt x="2073799" y="1423073"/>
                </a:lnTo>
                <a:lnTo>
                  <a:pt x="2041373" y="1455499"/>
                </a:lnTo>
                <a:lnTo>
                  <a:pt x="2000254" y="1476763"/>
                </a:lnTo>
                <a:lnTo>
                  <a:pt x="1952909" y="1484399"/>
                </a:lnTo>
                <a:lnTo>
                  <a:pt x="149790" y="1484399"/>
                </a:lnTo>
                <a:lnTo>
                  <a:pt x="102445" y="1476763"/>
                </a:lnTo>
                <a:lnTo>
                  <a:pt x="61326" y="1455499"/>
                </a:lnTo>
                <a:lnTo>
                  <a:pt x="28900" y="1423073"/>
                </a:lnTo>
                <a:lnTo>
                  <a:pt x="7636" y="1381954"/>
                </a:lnTo>
                <a:lnTo>
                  <a:pt x="0" y="1334609"/>
                </a:lnTo>
                <a:lnTo>
                  <a:pt x="0" y="14979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7129" y="2636095"/>
            <a:ext cx="48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20833" dirty="0">
                <a:latin typeface="Arial"/>
                <a:cs typeface="Arial"/>
              </a:rPr>
              <a:t>h</a:t>
            </a:r>
            <a:r>
              <a:rPr sz="1600" spc="-5" dirty="0">
                <a:latin typeface="Arial"/>
                <a:cs typeface="Arial"/>
              </a:rPr>
              <a:t>t-1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34654" y="3336645"/>
            <a:ext cx="285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x</a:t>
            </a:r>
            <a:r>
              <a:rPr sz="2400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1882" y="1893395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23575" y="1945662"/>
            <a:ext cx="307340" cy="307340"/>
          </a:xfrm>
          <a:custGeom>
            <a:avLst/>
            <a:gdLst/>
            <a:ahLst/>
            <a:cxnLst/>
            <a:rect l="l" t="t" r="r" b="b"/>
            <a:pathLst>
              <a:path w="307339" h="307339">
                <a:moveTo>
                  <a:pt x="153599" y="307199"/>
                </a:moveTo>
                <a:lnTo>
                  <a:pt x="105050" y="299369"/>
                </a:lnTo>
                <a:lnTo>
                  <a:pt x="62885" y="277564"/>
                </a:lnTo>
                <a:lnTo>
                  <a:pt x="29635" y="244314"/>
                </a:lnTo>
                <a:lnTo>
                  <a:pt x="7830" y="202149"/>
                </a:lnTo>
                <a:lnTo>
                  <a:pt x="0" y="153599"/>
                </a:lnTo>
                <a:lnTo>
                  <a:pt x="7830" y="105050"/>
                </a:lnTo>
                <a:lnTo>
                  <a:pt x="29635" y="62885"/>
                </a:lnTo>
                <a:lnTo>
                  <a:pt x="62885" y="29635"/>
                </a:lnTo>
                <a:lnTo>
                  <a:pt x="105050" y="7830"/>
                </a:lnTo>
                <a:lnTo>
                  <a:pt x="153599" y="0"/>
                </a:lnTo>
                <a:lnTo>
                  <a:pt x="183705" y="2978"/>
                </a:lnTo>
                <a:lnTo>
                  <a:pt x="238817" y="25806"/>
                </a:lnTo>
                <a:lnTo>
                  <a:pt x="281393" y="68382"/>
                </a:lnTo>
                <a:lnTo>
                  <a:pt x="304221" y="123494"/>
                </a:lnTo>
                <a:lnTo>
                  <a:pt x="307199" y="153599"/>
                </a:lnTo>
                <a:lnTo>
                  <a:pt x="299369" y="202149"/>
                </a:lnTo>
                <a:lnTo>
                  <a:pt x="277564" y="244314"/>
                </a:lnTo>
                <a:lnTo>
                  <a:pt x="244314" y="277564"/>
                </a:lnTo>
                <a:lnTo>
                  <a:pt x="202149" y="299369"/>
                </a:lnTo>
                <a:lnTo>
                  <a:pt x="153599" y="3071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23575" y="1945662"/>
            <a:ext cx="307340" cy="307340"/>
          </a:xfrm>
          <a:custGeom>
            <a:avLst/>
            <a:gdLst/>
            <a:ahLst/>
            <a:cxnLst/>
            <a:rect l="l" t="t" r="r" b="b"/>
            <a:pathLst>
              <a:path w="307339" h="307339">
                <a:moveTo>
                  <a:pt x="0" y="153599"/>
                </a:moveTo>
                <a:lnTo>
                  <a:pt x="7830" y="105050"/>
                </a:lnTo>
                <a:lnTo>
                  <a:pt x="29635" y="62885"/>
                </a:lnTo>
                <a:lnTo>
                  <a:pt x="62885" y="29635"/>
                </a:lnTo>
                <a:lnTo>
                  <a:pt x="105050" y="7830"/>
                </a:lnTo>
                <a:lnTo>
                  <a:pt x="153599" y="0"/>
                </a:lnTo>
                <a:lnTo>
                  <a:pt x="212380" y="11692"/>
                </a:lnTo>
                <a:lnTo>
                  <a:pt x="262211" y="44988"/>
                </a:lnTo>
                <a:lnTo>
                  <a:pt x="295507" y="94819"/>
                </a:lnTo>
                <a:lnTo>
                  <a:pt x="307199" y="153599"/>
                </a:lnTo>
                <a:lnTo>
                  <a:pt x="299369" y="202149"/>
                </a:lnTo>
                <a:lnTo>
                  <a:pt x="277564" y="244314"/>
                </a:lnTo>
                <a:lnTo>
                  <a:pt x="244314" y="277564"/>
                </a:lnTo>
                <a:lnTo>
                  <a:pt x="202149" y="299369"/>
                </a:lnTo>
                <a:lnTo>
                  <a:pt x="153599" y="307199"/>
                </a:lnTo>
                <a:lnTo>
                  <a:pt x="105050" y="299369"/>
                </a:lnTo>
                <a:lnTo>
                  <a:pt x="62885" y="277564"/>
                </a:lnTo>
                <a:lnTo>
                  <a:pt x="29635" y="244314"/>
                </a:lnTo>
                <a:lnTo>
                  <a:pt x="7830" y="202149"/>
                </a:lnTo>
                <a:lnTo>
                  <a:pt x="0" y="1535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56941" y="2588931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stack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77174" y="2947012"/>
            <a:ext cx="0" cy="448309"/>
          </a:xfrm>
          <a:custGeom>
            <a:avLst/>
            <a:gdLst/>
            <a:ahLst/>
            <a:cxnLst/>
            <a:rect l="l" t="t" r="r" b="b"/>
            <a:pathLst>
              <a:path h="448310">
                <a:moveTo>
                  <a:pt x="0" y="4481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36184" y="2851036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3566" y="2701068"/>
            <a:ext cx="935990" cy="0"/>
          </a:xfrm>
          <a:custGeom>
            <a:avLst/>
            <a:gdLst/>
            <a:ahLst/>
            <a:cxnLst/>
            <a:rect l="l" t="t" r="r" b="b"/>
            <a:pathLst>
              <a:path w="935989">
                <a:moveTo>
                  <a:pt x="0" y="0"/>
                </a:moveTo>
                <a:lnTo>
                  <a:pt x="9353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19441" y="2660078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84224" y="2367160"/>
            <a:ext cx="1905" cy="238125"/>
          </a:xfrm>
          <a:custGeom>
            <a:avLst/>
            <a:gdLst/>
            <a:ahLst/>
            <a:cxnLst/>
            <a:rect l="l" t="t" r="r" b="b"/>
            <a:pathLst>
              <a:path w="1905" h="238125">
                <a:moveTo>
                  <a:pt x="0" y="237901"/>
                </a:moveTo>
                <a:lnTo>
                  <a:pt x="141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44653" y="2271186"/>
            <a:ext cx="81979" cy="1056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53918" y="2058272"/>
            <a:ext cx="324875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81800" y="1987125"/>
            <a:ext cx="371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99297" y="2521795"/>
            <a:ext cx="302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h</a:t>
            </a:r>
            <a:r>
              <a:rPr sz="2400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65568" y="2058272"/>
            <a:ext cx="324875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83124" y="2277312"/>
            <a:ext cx="478790" cy="450850"/>
          </a:xfrm>
          <a:custGeom>
            <a:avLst/>
            <a:gdLst/>
            <a:ahLst/>
            <a:cxnLst/>
            <a:rect l="l" t="t" r="r" b="b"/>
            <a:pathLst>
              <a:path w="478789" h="450850">
                <a:moveTo>
                  <a:pt x="0" y="0"/>
                </a:moveTo>
                <a:lnTo>
                  <a:pt x="0" y="450299"/>
                </a:lnTo>
                <a:lnTo>
                  <a:pt x="478499" y="4502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52100" y="2686622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22835" y="1823040"/>
            <a:ext cx="3904810" cy="1750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45415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0" dirty="0"/>
              <a:t>Vanilla </a:t>
            </a:r>
            <a:r>
              <a:rPr sz="3000" spc="-5" dirty="0"/>
              <a:t>RNN Gradient</a:t>
            </a:r>
            <a:r>
              <a:rPr sz="3000" spc="-35" dirty="0"/>
              <a:t> </a:t>
            </a:r>
            <a:r>
              <a:rPr sz="3000" spc="-5" dirty="0"/>
              <a:t>Flow</a:t>
            </a:r>
            <a:endParaRPr sz="3000"/>
          </a:p>
        </p:txBody>
      </p:sp>
      <p:sp>
        <p:nvSpPr>
          <p:cNvPr id="25" name="object 25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82</a:t>
            </a:fld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5769199" y="242811"/>
            <a:ext cx="3151505" cy="518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Bengio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long-term dependencies with gradient descent  is </a:t>
            </a:r>
            <a:r>
              <a:rPr sz="800" spc="-10" dirty="0">
                <a:latin typeface="Arial"/>
                <a:cs typeface="Arial"/>
              </a:rPr>
              <a:t>difficult”, </a:t>
            </a:r>
            <a:r>
              <a:rPr sz="800" spc="-5" dirty="0">
                <a:latin typeface="Arial"/>
                <a:cs typeface="Arial"/>
              </a:rPr>
              <a:t>IEEE Transactions on Neural Networks,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12700" marR="15240">
              <a:lnSpc>
                <a:spcPct val="101600"/>
              </a:lnSpc>
            </a:pPr>
            <a:r>
              <a:rPr sz="800" spc="-5" dirty="0">
                <a:latin typeface="Arial"/>
                <a:cs typeface="Arial"/>
              </a:rPr>
              <a:t>Pascanu et al, </a:t>
            </a:r>
            <a:r>
              <a:rPr sz="800" dirty="0">
                <a:latin typeface="Arial"/>
                <a:cs typeface="Arial"/>
              </a:rPr>
              <a:t>“On </a:t>
            </a:r>
            <a:r>
              <a:rPr sz="800" spc="-5" dirty="0">
                <a:latin typeface="Arial"/>
                <a:cs typeface="Arial"/>
              </a:rPr>
              <a:t>the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spc="-5" dirty="0">
                <a:latin typeface="Arial"/>
                <a:cs typeface="Arial"/>
              </a:rPr>
              <a:t>of training </a:t>
            </a:r>
            <a:r>
              <a:rPr sz="800" dirty="0">
                <a:latin typeface="Arial"/>
                <a:cs typeface="Arial"/>
              </a:rPr>
              <a:t>recurrent </a:t>
            </a:r>
            <a:r>
              <a:rPr sz="800" spc="-5" dirty="0">
                <a:latin typeface="Arial"/>
                <a:cs typeface="Arial"/>
              </a:rPr>
              <a:t>neural networks”,  ICML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4674" y="1703287"/>
            <a:ext cx="2103120" cy="1484630"/>
          </a:xfrm>
          <a:custGeom>
            <a:avLst/>
            <a:gdLst/>
            <a:ahLst/>
            <a:cxnLst/>
            <a:rect l="l" t="t" r="r" b="b"/>
            <a:pathLst>
              <a:path w="2103120" h="1484630">
                <a:moveTo>
                  <a:pt x="1952909" y="1484399"/>
                </a:moveTo>
                <a:lnTo>
                  <a:pt x="149790" y="1484399"/>
                </a:lnTo>
                <a:lnTo>
                  <a:pt x="102445" y="1476763"/>
                </a:lnTo>
                <a:lnTo>
                  <a:pt x="61326" y="1455499"/>
                </a:lnTo>
                <a:lnTo>
                  <a:pt x="28900" y="1423073"/>
                </a:lnTo>
                <a:lnTo>
                  <a:pt x="7636" y="1381954"/>
                </a:lnTo>
                <a:lnTo>
                  <a:pt x="0" y="1334609"/>
                </a:lnTo>
                <a:lnTo>
                  <a:pt x="0" y="149790"/>
                </a:lnTo>
                <a:lnTo>
                  <a:pt x="7636" y="102445"/>
                </a:lnTo>
                <a:lnTo>
                  <a:pt x="28900" y="61326"/>
                </a:lnTo>
                <a:lnTo>
                  <a:pt x="61326" y="28900"/>
                </a:lnTo>
                <a:lnTo>
                  <a:pt x="102445" y="7636"/>
                </a:lnTo>
                <a:lnTo>
                  <a:pt x="149790" y="0"/>
                </a:lnTo>
                <a:lnTo>
                  <a:pt x="1952909" y="0"/>
                </a:lnTo>
                <a:lnTo>
                  <a:pt x="2010231" y="11402"/>
                </a:lnTo>
                <a:lnTo>
                  <a:pt x="2058827" y="43872"/>
                </a:lnTo>
                <a:lnTo>
                  <a:pt x="2091297" y="92468"/>
                </a:lnTo>
                <a:lnTo>
                  <a:pt x="2102699" y="149790"/>
                </a:lnTo>
                <a:lnTo>
                  <a:pt x="2102699" y="1334609"/>
                </a:lnTo>
                <a:lnTo>
                  <a:pt x="2095063" y="1381954"/>
                </a:lnTo>
                <a:lnTo>
                  <a:pt x="2073799" y="1423073"/>
                </a:lnTo>
                <a:lnTo>
                  <a:pt x="2041373" y="1455499"/>
                </a:lnTo>
                <a:lnTo>
                  <a:pt x="2000254" y="1476763"/>
                </a:lnTo>
                <a:lnTo>
                  <a:pt x="1952909" y="14843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4674" y="1703287"/>
            <a:ext cx="2103120" cy="1484630"/>
          </a:xfrm>
          <a:custGeom>
            <a:avLst/>
            <a:gdLst/>
            <a:ahLst/>
            <a:cxnLst/>
            <a:rect l="l" t="t" r="r" b="b"/>
            <a:pathLst>
              <a:path w="2103120" h="1484630">
                <a:moveTo>
                  <a:pt x="0" y="149790"/>
                </a:moveTo>
                <a:lnTo>
                  <a:pt x="7636" y="102445"/>
                </a:lnTo>
                <a:lnTo>
                  <a:pt x="28900" y="61326"/>
                </a:lnTo>
                <a:lnTo>
                  <a:pt x="61326" y="28900"/>
                </a:lnTo>
                <a:lnTo>
                  <a:pt x="102445" y="7636"/>
                </a:lnTo>
                <a:lnTo>
                  <a:pt x="149790" y="0"/>
                </a:lnTo>
                <a:lnTo>
                  <a:pt x="1952909" y="0"/>
                </a:lnTo>
                <a:lnTo>
                  <a:pt x="2010231" y="11402"/>
                </a:lnTo>
                <a:lnTo>
                  <a:pt x="2058827" y="43872"/>
                </a:lnTo>
                <a:lnTo>
                  <a:pt x="2091297" y="92468"/>
                </a:lnTo>
                <a:lnTo>
                  <a:pt x="2102699" y="149790"/>
                </a:lnTo>
                <a:lnTo>
                  <a:pt x="2102699" y="1334609"/>
                </a:lnTo>
                <a:lnTo>
                  <a:pt x="2095063" y="1381954"/>
                </a:lnTo>
                <a:lnTo>
                  <a:pt x="2073799" y="1423073"/>
                </a:lnTo>
                <a:lnTo>
                  <a:pt x="2041373" y="1455499"/>
                </a:lnTo>
                <a:lnTo>
                  <a:pt x="2000254" y="1476763"/>
                </a:lnTo>
                <a:lnTo>
                  <a:pt x="1952909" y="1484399"/>
                </a:lnTo>
                <a:lnTo>
                  <a:pt x="149790" y="1484399"/>
                </a:lnTo>
                <a:lnTo>
                  <a:pt x="102445" y="1476763"/>
                </a:lnTo>
                <a:lnTo>
                  <a:pt x="61326" y="1455499"/>
                </a:lnTo>
                <a:lnTo>
                  <a:pt x="28900" y="1423073"/>
                </a:lnTo>
                <a:lnTo>
                  <a:pt x="7636" y="1381954"/>
                </a:lnTo>
                <a:lnTo>
                  <a:pt x="0" y="1334609"/>
                </a:lnTo>
                <a:lnTo>
                  <a:pt x="0" y="14979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7129" y="2636095"/>
            <a:ext cx="48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20833" dirty="0">
                <a:latin typeface="Arial"/>
                <a:cs typeface="Arial"/>
              </a:rPr>
              <a:t>h</a:t>
            </a:r>
            <a:r>
              <a:rPr sz="1600" spc="-5" dirty="0">
                <a:latin typeface="Arial"/>
                <a:cs typeface="Arial"/>
              </a:rPr>
              <a:t>t-1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34654" y="3336645"/>
            <a:ext cx="285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x</a:t>
            </a:r>
            <a:r>
              <a:rPr sz="2400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1882" y="1893395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23575" y="1945662"/>
            <a:ext cx="307340" cy="307340"/>
          </a:xfrm>
          <a:custGeom>
            <a:avLst/>
            <a:gdLst/>
            <a:ahLst/>
            <a:cxnLst/>
            <a:rect l="l" t="t" r="r" b="b"/>
            <a:pathLst>
              <a:path w="307339" h="307339">
                <a:moveTo>
                  <a:pt x="153599" y="307199"/>
                </a:moveTo>
                <a:lnTo>
                  <a:pt x="105050" y="299369"/>
                </a:lnTo>
                <a:lnTo>
                  <a:pt x="62885" y="277564"/>
                </a:lnTo>
                <a:lnTo>
                  <a:pt x="29635" y="244314"/>
                </a:lnTo>
                <a:lnTo>
                  <a:pt x="7830" y="202149"/>
                </a:lnTo>
                <a:lnTo>
                  <a:pt x="0" y="153599"/>
                </a:lnTo>
                <a:lnTo>
                  <a:pt x="7830" y="105050"/>
                </a:lnTo>
                <a:lnTo>
                  <a:pt x="29635" y="62885"/>
                </a:lnTo>
                <a:lnTo>
                  <a:pt x="62885" y="29635"/>
                </a:lnTo>
                <a:lnTo>
                  <a:pt x="105050" y="7830"/>
                </a:lnTo>
                <a:lnTo>
                  <a:pt x="153599" y="0"/>
                </a:lnTo>
                <a:lnTo>
                  <a:pt x="183705" y="2978"/>
                </a:lnTo>
                <a:lnTo>
                  <a:pt x="238817" y="25806"/>
                </a:lnTo>
                <a:lnTo>
                  <a:pt x="281393" y="68382"/>
                </a:lnTo>
                <a:lnTo>
                  <a:pt x="304221" y="123494"/>
                </a:lnTo>
                <a:lnTo>
                  <a:pt x="307199" y="153599"/>
                </a:lnTo>
                <a:lnTo>
                  <a:pt x="299369" y="202149"/>
                </a:lnTo>
                <a:lnTo>
                  <a:pt x="277564" y="244314"/>
                </a:lnTo>
                <a:lnTo>
                  <a:pt x="244314" y="277564"/>
                </a:lnTo>
                <a:lnTo>
                  <a:pt x="202149" y="299369"/>
                </a:lnTo>
                <a:lnTo>
                  <a:pt x="153599" y="3071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23575" y="1945662"/>
            <a:ext cx="307340" cy="307340"/>
          </a:xfrm>
          <a:custGeom>
            <a:avLst/>
            <a:gdLst/>
            <a:ahLst/>
            <a:cxnLst/>
            <a:rect l="l" t="t" r="r" b="b"/>
            <a:pathLst>
              <a:path w="307339" h="307339">
                <a:moveTo>
                  <a:pt x="0" y="153599"/>
                </a:moveTo>
                <a:lnTo>
                  <a:pt x="7830" y="105050"/>
                </a:lnTo>
                <a:lnTo>
                  <a:pt x="29635" y="62885"/>
                </a:lnTo>
                <a:lnTo>
                  <a:pt x="62885" y="29635"/>
                </a:lnTo>
                <a:lnTo>
                  <a:pt x="105050" y="7830"/>
                </a:lnTo>
                <a:lnTo>
                  <a:pt x="153599" y="0"/>
                </a:lnTo>
                <a:lnTo>
                  <a:pt x="212380" y="11692"/>
                </a:lnTo>
                <a:lnTo>
                  <a:pt x="262211" y="44988"/>
                </a:lnTo>
                <a:lnTo>
                  <a:pt x="295507" y="94819"/>
                </a:lnTo>
                <a:lnTo>
                  <a:pt x="307199" y="153599"/>
                </a:lnTo>
                <a:lnTo>
                  <a:pt x="299369" y="202149"/>
                </a:lnTo>
                <a:lnTo>
                  <a:pt x="277564" y="244314"/>
                </a:lnTo>
                <a:lnTo>
                  <a:pt x="244314" y="277564"/>
                </a:lnTo>
                <a:lnTo>
                  <a:pt x="202149" y="299369"/>
                </a:lnTo>
                <a:lnTo>
                  <a:pt x="153599" y="307199"/>
                </a:lnTo>
                <a:lnTo>
                  <a:pt x="105050" y="299369"/>
                </a:lnTo>
                <a:lnTo>
                  <a:pt x="62885" y="277564"/>
                </a:lnTo>
                <a:lnTo>
                  <a:pt x="29635" y="244314"/>
                </a:lnTo>
                <a:lnTo>
                  <a:pt x="7830" y="202149"/>
                </a:lnTo>
                <a:lnTo>
                  <a:pt x="0" y="1535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56941" y="2588931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stack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77174" y="2947012"/>
            <a:ext cx="0" cy="448309"/>
          </a:xfrm>
          <a:custGeom>
            <a:avLst/>
            <a:gdLst/>
            <a:ahLst/>
            <a:cxnLst/>
            <a:rect l="l" t="t" r="r" b="b"/>
            <a:pathLst>
              <a:path h="448310">
                <a:moveTo>
                  <a:pt x="0" y="4481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36184" y="2851036"/>
            <a:ext cx="81980" cy="10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3566" y="2701068"/>
            <a:ext cx="935990" cy="0"/>
          </a:xfrm>
          <a:custGeom>
            <a:avLst/>
            <a:gdLst/>
            <a:ahLst/>
            <a:cxnLst/>
            <a:rect l="l" t="t" r="r" b="b"/>
            <a:pathLst>
              <a:path w="935989">
                <a:moveTo>
                  <a:pt x="0" y="0"/>
                </a:moveTo>
                <a:lnTo>
                  <a:pt x="9353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19441" y="2660078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84224" y="2367160"/>
            <a:ext cx="1905" cy="238125"/>
          </a:xfrm>
          <a:custGeom>
            <a:avLst/>
            <a:gdLst/>
            <a:ahLst/>
            <a:cxnLst/>
            <a:rect l="l" t="t" r="r" b="b"/>
            <a:pathLst>
              <a:path w="1905" h="238125">
                <a:moveTo>
                  <a:pt x="0" y="237901"/>
                </a:moveTo>
                <a:lnTo>
                  <a:pt x="141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44653" y="2271186"/>
            <a:ext cx="81979" cy="1056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53918" y="2058272"/>
            <a:ext cx="324875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81800" y="1987125"/>
            <a:ext cx="371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99297" y="2521795"/>
            <a:ext cx="302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h</a:t>
            </a:r>
            <a:r>
              <a:rPr sz="2400" baseline="-31250" dirty="0">
                <a:latin typeface="Arial"/>
                <a:cs typeface="Arial"/>
              </a:rPr>
              <a:t>t</a:t>
            </a:r>
            <a:endParaRPr sz="2400" baseline="-312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65568" y="2058272"/>
            <a:ext cx="324875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83124" y="2277312"/>
            <a:ext cx="478790" cy="450850"/>
          </a:xfrm>
          <a:custGeom>
            <a:avLst/>
            <a:gdLst/>
            <a:ahLst/>
            <a:cxnLst/>
            <a:rect l="l" t="t" r="r" b="b"/>
            <a:pathLst>
              <a:path w="478789" h="450850">
                <a:moveTo>
                  <a:pt x="0" y="0"/>
                </a:moveTo>
                <a:lnTo>
                  <a:pt x="0" y="450299"/>
                </a:lnTo>
                <a:lnTo>
                  <a:pt x="478499" y="4502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52100" y="2686622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22835" y="1823040"/>
            <a:ext cx="3904810" cy="1750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45415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0" dirty="0"/>
              <a:t>Vanilla </a:t>
            </a:r>
            <a:r>
              <a:rPr sz="3000" spc="-5" dirty="0"/>
              <a:t>RNN Gradient</a:t>
            </a:r>
            <a:r>
              <a:rPr sz="3000" spc="-35" dirty="0"/>
              <a:t> </a:t>
            </a:r>
            <a:r>
              <a:rPr sz="3000" spc="-5" dirty="0"/>
              <a:t>Flow</a:t>
            </a:r>
            <a:endParaRPr sz="3000"/>
          </a:p>
        </p:txBody>
      </p:sp>
      <p:sp>
        <p:nvSpPr>
          <p:cNvPr id="24" name="object 24"/>
          <p:cNvSpPr/>
          <p:nvPr/>
        </p:nvSpPr>
        <p:spPr>
          <a:xfrm>
            <a:off x="2750099" y="2367175"/>
            <a:ext cx="740410" cy="465455"/>
          </a:xfrm>
          <a:custGeom>
            <a:avLst/>
            <a:gdLst/>
            <a:ahLst/>
            <a:cxnLst/>
            <a:rect l="l" t="t" r="r" b="b"/>
            <a:pathLst>
              <a:path w="740410" h="465455">
                <a:moveTo>
                  <a:pt x="739799" y="465299"/>
                </a:moveTo>
                <a:lnTo>
                  <a:pt x="0" y="465299"/>
                </a:ln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09109" y="2271199"/>
            <a:ext cx="81980" cy="10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60694" y="2165505"/>
            <a:ext cx="344975" cy="81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82584" y="2275375"/>
            <a:ext cx="81980" cy="288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42999" y="2832724"/>
            <a:ext cx="806450" cy="0"/>
          </a:xfrm>
          <a:custGeom>
            <a:avLst/>
            <a:gdLst/>
            <a:ahLst/>
            <a:cxnLst/>
            <a:rect l="l" t="t" r="r" b="b"/>
            <a:pathLst>
              <a:path w="806450">
                <a:moveTo>
                  <a:pt x="8063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7024" y="2791734"/>
            <a:ext cx="105500" cy="819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55900" y="846300"/>
            <a:ext cx="1971039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5400" marR="177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Backpropagation from</a:t>
            </a:r>
            <a:r>
              <a:rPr sz="1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350" spc="37" baseline="-33950" dirty="0">
                <a:solidFill>
                  <a:srgbClr val="FF0000"/>
                </a:solidFill>
                <a:latin typeface="Arial"/>
                <a:cs typeface="Arial"/>
              </a:rPr>
              <a:t>t 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1400" spc="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350" spc="7" baseline="-33950" dirty="0">
                <a:solidFill>
                  <a:srgbClr val="FF0000"/>
                </a:solidFill>
                <a:latin typeface="Arial"/>
                <a:cs typeface="Arial"/>
              </a:rPr>
              <a:t>t-1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multiplies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by</a:t>
            </a:r>
            <a:r>
              <a:rPr sz="1400" spc="-1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83</a:t>
            </a:fld>
            <a:endParaRPr dirty="0"/>
          </a:p>
        </p:txBody>
      </p:sp>
      <p:sp>
        <p:nvSpPr>
          <p:cNvPr id="31" name="object 31"/>
          <p:cNvSpPr txBox="1"/>
          <p:nvPr/>
        </p:nvSpPr>
        <p:spPr>
          <a:xfrm>
            <a:off x="1068600" y="1265400"/>
            <a:ext cx="904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(actually</a:t>
            </a:r>
            <a:r>
              <a:rPr sz="1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47385" y="1391342"/>
            <a:ext cx="15748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10" dirty="0">
                <a:solidFill>
                  <a:srgbClr val="FF0000"/>
                </a:solidFill>
                <a:latin typeface="Arial"/>
                <a:cs typeface="Arial"/>
              </a:rPr>
              <a:t>hh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53755" y="1198725"/>
            <a:ext cx="20827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100" spc="7" baseline="-2182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100" baseline="-21825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69199" y="242811"/>
            <a:ext cx="3151505" cy="518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Bengio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long-term dependencies with gradient descent  is </a:t>
            </a:r>
            <a:r>
              <a:rPr sz="800" spc="-10" dirty="0">
                <a:latin typeface="Arial"/>
                <a:cs typeface="Arial"/>
              </a:rPr>
              <a:t>difficult”, </a:t>
            </a:r>
            <a:r>
              <a:rPr sz="800" spc="-5" dirty="0">
                <a:latin typeface="Arial"/>
                <a:cs typeface="Arial"/>
              </a:rPr>
              <a:t>IEEE Transactions on Neural Networks,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12700" marR="15240">
              <a:lnSpc>
                <a:spcPct val="101600"/>
              </a:lnSpc>
            </a:pPr>
            <a:r>
              <a:rPr sz="800" spc="-5" dirty="0">
                <a:latin typeface="Arial"/>
                <a:cs typeface="Arial"/>
              </a:rPr>
              <a:t>Pascanu et al, </a:t>
            </a:r>
            <a:r>
              <a:rPr sz="800" dirty="0">
                <a:latin typeface="Arial"/>
                <a:cs typeface="Arial"/>
              </a:rPr>
              <a:t>“On </a:t>
            </a:r>
            <a:r>
              <a:rPr sz="800" spc="-5" dirty="0">
                <a:latin typeface="Arial"/>
                <a:cs typeface="Arial"/>
              </a:rPr>
              <a:t>the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spc="-5" dirty="0">
                <a:latin typeface="Arial"/>
                <a:cs typeface="Arial"/>
              </a:rPr>
              <a:t>of training </a:t>
            </a:r>
            <a:r>
              <a:rPr sz="800" dirty="0">
                <a:latin typeface="Arial"/>
                <a:cs typeface="Arial"/>
              </a:rPr>
              <a:t>recurrent </a:t>
            </a:r>
            <a:r>
              <a:rPr sz="800" spc="-5" dirty="0">
                <a:latin typeface="Arial"/>
                <a:cs typeface="Arial"/>
              </a:rPr>
              <a:t>neural networks”,  ICML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45415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0" dirty="0"/>
              <a:t>Vanilla </a:t>
            </a:r>
            <a:r>
              <a:rPr sz="3000" spc="-5" dirty="0"/>
              <a:t>RNN Gradient</a:t>
            </a:r>
            <a:r>
              <a:rPr sz="3000" spc="-35" dirty="0"/>
              <a:t> </a:t>
            </a:r>
            <a:r>
              <a:rPr sz="3000" spc="-5" dirty="0"/>
              <a:t>Flow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51774" y="1335676"/>
            <a:ext cx="1833569" cy="1165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1150" y="1335676"/>
            <a:ext cx="1833569" cy="1165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0525" y="1335676"/>
            <a:ext cx="1833569" cy="1165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9900" y="1335676"/>
            <a:ext cx="1833569" cy="1165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7275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0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84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3217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30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93323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93597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9237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04454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7975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14756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31349" y="3068431"/>
            <a:ext cx="271145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Largest </a:t>
            </a:r>
            <a:r>
              <a:rPr sz="1800" dirty="0">
                <a:latin typeface="Arial"/>
                <a:cs typeface="Arial"/>
              </a:rPr>
              <a:t>singular value &gt;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Exploding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31349" y="3897105"/>
            <a:ext cx="271145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Largest </a:t>
            </a:r>
            <a:r>
              <a:rPr sz="1800" dirty="0">
                <a:latin typeface="Arial"/>
                <a:cs typeface="Arial"/>
              </a:rPr>
              <a:t>singular value &lt;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20" dirty="0">
                <a:latin typeface="Arial"/>
                <a:cs typeface="Arial"/>
              </a:rPr>
              <a:t>Vanishing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1600" y="3290205"/>
            <a:ext cx="208343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 marR="43180" algn="just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Computing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gradient  of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0 </a:t>
            </a:r>
            <a:r>
              <a:rPr sz="1800" spc="-5" dirty="0">
                <a:latin typeface="Arial"/>
                <a:cs typeface="Arial"/>
              </a:rPr>
              <a:t>involves </a:t>
            </a:r>
            <a:r>
              <a:rPr sz="1800" dirty="0">
                <a:latin typeface="Arial"/>
                <a:cs typeface="Arial"/>
              </a:rPr>
              <a:t>many  </a:t>
            </a:r>
            <a:r>
              <a:rPr sz="1800" spc="-5" dirty="0">
                <a:latin typeface="Arial"/>
                <a:cs typeface="Arial"/>
              </a:rPr>
              <a:t>factors 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  <a:p>
            <a:pPr marL="38100" algn="just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(and repeated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tanh)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69199" y="242811"/>
            <a:ext cx="3151505" cy="518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Bengio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long-term dependencies with gradient descent  is </a:t>
            </a:r>
            <a:r>
              <a:rPr sz="800" spc="-10" dirty="0">
                <a:latin typeface="Arial"/>
                <a:cs typeface="Arial"/>
              </a:rPr>
              <a:t>difficult”, </a:t>
            </a:r>
            <a:r>
              <a:rPr sz="800" spc="-5" dirty="0">
                <a:latin typeface="Arial"/>
                <a:cs typeface="Arial"/>
              </a:rPr>
              <a:t>IEEE Transactions on Neural Networks,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12700" marR="15240">
              <a:lnSpc>
                <a:spcPct val="101600"/>
              </a:lnSpc>
            </a:pPr>
            <a:r>
              <a:rPr sz="800" spc="-5" dirty="0">
                <a:latin typeface="Arial"/>
                <a:cs typeface="Arial"/>
              </a:rPr>
              <a:t>Pascanu et al, </a:t>
            </a:r>
            <a:r>
              <a:rPr sz="800" dirty="0">
                <a:latin typeface="Arial"/>
                <a:cs typeface="Arial"/>
              </a:rPr>
              <a:t>“On </a:t>
            </a:r>
            <a:r>
              <a:rPr sz="800" spc="-5" dirty="0">
                <a:latin typeface="Arial"/>
                <a:cs typeface="Arial"/>
              </a:rPr>
              <a:t>the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spc="-5" dirty="0">
                <a:latin typeface="Arial"/>
                <a:cs typeface="Arial"/>
              </a:rPr>
              <a:t>of training </a:t>
            </a:r>
            <a:r>
              <a:rPr sz="800" dirty="0">
                <a:latin typeface="Arial"/>
                <a:cs typeface="Arial"/>
              </a:rPr>
              <a:t>recurrent </a:t>
            </a:r>
            <a:r>
              <a:rPr sz="800" spc="-5" dirty="0">
                <a:latin typeface="Arial"/>
                <a:cs typeface="Arial"/>
              </a:rPr>
              <a:t>neural networks”,  ICML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45415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0" dirty="0"/>
              <a:t>Vanilla </a:t>
            </a:r>
            <a:r>
              <a:rPr sz="3000" spc="-5" dirty="0"/>
              <a:t>RNN Gradient</a:t>
            </a:r>
            <a:r>
              <a:rPr sz="3000" spc="-35" dirty="0"/>
              <a:t> </a:t>
            </a:r>
            <a:r>
              <a:rPr sz="3000" spc="-5" dirty="0"/>
              <a:t>Flow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51774" y="1335676"/>
            <a:ext cx="1833569" cy="1165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1150" y="1335676"/>
            <a:ext cx="1833569" cy="1165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0525" y="1335676"/>
            <a:ext cx="1833569" cy="1165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9900" y="1335676"/>
            <a:ext cx="1833569" cy="1165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7275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0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17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30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93323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93597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9237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91754" y="2504313"/>
            <a:ext cx="2350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143760" algn="l"/>
              </a:tabLst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3950" dirty="0">
                <a:latin typeface="Arial"/>
                <a:cs typeface="Arial"/>
              </a:rPr>
              <a:t>2	</a:t>
            </a: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14756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48174" y="3013224"/>
            <a:ext cx="2874010" cy="718820"/>
          </a:xfrm>
          <a:prstGeom prst="rect">
            <a:avLst/>
          </a:prstGeom>
          <a:ln w="28574">
            <a:solidFill>
              <a:srgbClr val="666666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535"/>
              </a:spcBef>
            </a:pPr>
            <a:r>
              <a:rPr sz="1800" spc="-5" dirty="0">
                <a:latin typeface="Arial"/>
                <a:cs typeface="Arial"/>
              </a:rPr>
              <a:t>Largest </a:t>
            </a:r>
            <a:r>
              <a:rPr sz="1800" dirty="0">
                <a:latin typeface="Arial"/>
                <a:cs typeface="Arial"/>
              </a:rPr>
              <a:t>singular value &gt;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9525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Exploding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31349" y="3897105"/>
            <a:ext cx="271145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Largest </a:t>
            </a:r>
            <a:r>
              <a:rPr sz="1800" dirty="0">
                <a:latin typeface="Arial"/>
                <a:cs typeface="Arial"/>
              </a:rPr>
              <a:t>singular value &lt;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20" dirty="0">
                <a:latin typeface="Arial"/>
                <a:cs typeface="Arial"/>
              </a:rPr>
              <a:t>Vanishing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08575" y="3088431"/>
            <a:ext cx="28809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Gradient clipping</a:t>
            </a:r>
            <a:r>
              <a:rPr sz="1800" spc="-5" dirty="0">
                <a:latin typeface="Arial"/>
                <a:cs typeface="Arial"/>
              </a:rPr>
              <a:t>: Scale  gradient if its norm is too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big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80316" y="3331478"/>
            <a:ext cx="255875" cy="819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31600" y="3290205"/>
            <a:ext cx="208343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 marR="43180" algn="just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Computing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gradient  of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0 </a:t>
            </a:r>
            <a:r>
              <a:rPr sz="1800" spc="-5" dirty="0">
                <a:latin typeface="Arial"/>
                <a:cs typeface="Arial"/>
              </a:rPr>
              <a:t>involves </a:t>
            </a:r>
            <a:r>
              <a:rPr sz="1800" dirty="0">
                <a:latin typeface="Arial"/>
                <a:cs typeface="Arial"/>
              </a:rPr>
              <a:t>many  </a:t>
            </a:r>
            <a:r>
              <a:rPr sz="1800" spc="-5" dirty="0">
                <a:latin typeface="Arial"/>
                <a:cs typeface="Arial"/>
              </a:rPr>
              <a:t>factors 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  <a:p>
            <a:pPr marL="38100" algn="just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(and repeated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tanh)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902300" y="3731722"/>
            <a:ext cx="3095849" cy="7552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769199" y="242811"/>
            <a:ext cx="3151505" cy="518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Bengio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long-term dependencies with gradient descent  is </a:t>
            </a:r>
            <a:r>
              <a:rPr sz="800" spc="-10" dirty="0">
                <a:latin typeface="Arial"/>
                <a:cs typeface="Arial"/>
              </a:rPr>
              <a:t>difficult”, </a:t>
            </a:r>
            <a:r>
              <a:rPr sz="800" spc="-5" dirty="0">
                <a:latin typeface="Arial"/>
                <a:cs typeface="Arial"/>
              </a:rPr>
              <a:t>IEEE Transactions on Neural Networks,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12700" marR="15240">
              <a:lnSpc>
                <a:spcPct val="101600"/>
              </a:lnSpc>
            </a:pPr>
            <a:r>
              <a:rPr sz="800" spc="-5" dirty="0">
                <a:latin typeface="Arial"/>
                <a:cs typeface="Arial"/>
              </a:rPr>
              <a:t>Pascanu et al, </a:t>
            </a:r>
            <a:r>
              <a:rPr sz="800" dirty="0">
                <a:latin typeface="Arial"/>
                <a:cs typeface="Arial"/>
              </a:rPr>
              <a:t>“On </a:t>
            </a:r>
            <a:r>
              <a:rPr sz="800" spc="-5" dirty="0">
                <a:latin typeface="Arial"/>
                <a:cs typeface="Arial"/>
              </a:rPr>
              <a:t>the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spc="-5" dirty="0">
                <a:latin typeface="Arial"/>
                <a:cs typeface="Arial"/>
              </a:rPr>
              <a:t>of training </a:t>
            </a:r>
            <a:r>
              <a:rPr sz="800" dirty="0">
                <a:latin typeface="Arial"/>
                <a:cs typeface="Arial"/>
              </a:rPr>
              <a:t>recurrent </a:t>
            </a:r>
            <a:r>
              <a:rPr sz="800" spc="-5" dirty="0">
                <a:latin typeface="Arial"/>
                <a:cs typeface="Arial"/>
              </a:rPr>
              <a:t>neural networks”,  ICML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85</a:t>
            </a:fld>
            <a:endParaRPr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125" y="154059"/>
            <a:ext cx="45415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0" dirty="0"/>
              <a:t>Vanilla </a:t>
            </a:r>
            <a:r>
              <a:rPr sz="3000" spc="-5" dirty="0"/>
              <a:t>RNN Gradient</a:t>
            </a:r>
            <a:r>
              <a:rPr sz="3000" spc="-35" dirty="0"/>
              <a:t> </a:t>
            </a:r>
            <a:r>
              <a:rPr sz="3000" spc="-5" dirty="0"/>
              <a:t>Flow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51774" y="1335676"/>
            <a:ext cx="1833569" cy="1165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1150" y="1335676"/>
            <a:ext cx="1833569" cy="1165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0525" y="1335676"/>
            <a:ext cx="1833569" cy="1165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9900" y="1335676"/>
            <a:ext cx="1833569" cy="1165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7275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0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17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3050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93323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93597" y="1923113"/>
            <a:ext cx="241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h</a:t>
            </a:r>
            <a:r>
              <a:rPr sz="1350" spc="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9237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3950" dirty="0">
                <a:latin typeface="Arial"/>
                <a:cs typeface="Arial"/>
              </a:rPr>
              <a:t>1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04454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3950" dirty="0">
                <a:latin typeface="Arial"/>
                <a:cs typeface="Arial"/>
              </a:rPr>
              <a:t>2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7975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3950" dirty="0">
                <a:latin typeface="Arial"/>
                <a:cs typeface="Arial"/>
              </a:rPr>
              <a:t>3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14756" y="2504313"/>
            <a:ext cx="231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3950" dirty="0">
                <a:latin typeface="Arial"/>
                <a:cs typeface="Arial"/>
              </a:rPr>
              <a:t>4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1600" y="3290205"/>
            <a:ext cx="208343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 marR="43180" algn="just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Computing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gradient  of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baseline="-32407" dirty="0">
                <a:latin typeface="Arial"/>
                <a:cs typeface="Arial"/>
              </a:rPr>
              <a:t>0 </a:t>
            </a:r>
            <a:r>
              <a:rPr sz="1800" spc="-5" dirty="0">
                <a:latin typeface="Arial"/>
                <a:cs typeface="Arial"/>
              </a:rPr>
              <a:t>involves </a:t>
            </a:r>
            <a:r>
              <a:rPr sz="1800" dirty="0">
                <a:latin typeface="Arial"/>
                <a:cs typeface="Arial"/>
              </a:rPr>
              <a:t>many  </a:t>
            </a:r>
            <a:r>
              <a:rPr sz="1800" spc="-5" dirty="0">
                <a:latin typeface="Arial"/>
                <a:cs typeface="Arial"/>
              </a:rPr>
              <a:t>factors 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  <a:p>
            <a:pPr marL="38100" algn="just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(and repeated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tanh)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31349" y="3068431"/>
            <a:ext cx="271145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Largest </a:t>
            </a:r>
            <a:r>
              <a:rPr sz="1800" dirty="0">
                <a:latin typeface="Arial"/>
                <a:cs typeface="Arial"/>
              </a:rPr>
              <a:t>singular value &gt;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Exploding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48174" y="3851424"/>
            <a:ext cx="2874010" cy="718820"/>
          </a:xfrm>
          <a:prstGeom prst="rect">
            <a:avLst/>
          </a:prstGeom>
          <a:ln w="28574">
            <a:solidFill>
              <a:srgbClr val="666666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459"/>
              </a:spcBef>
            </a:pPr>
            <a:r>
              <a:rPr sz="1800" spc="-5" dirty="0">
                <a:latin typeface="Arial"/>
                <a:cs typeface="Arial"/>
              </a:rPr>
              <a:t>Largest </a:t>
            </a:r>
            <a:r>
              <a:rPr sz="1800" dirty="0">
                <a:latin typeface="Arial"/>
                <a:cs typeface="Arial"/>
              </a:rPr>
              <a:t>singular value &lt;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  <a:p>
            <a:pPr marL="95250">
              <a:lnSpc>
                <a:spcPct val="100000"/>
              </a:lnSpc>
              <a:spcBef>
                <a:spcPts val="15"/>
              </a:spcBef>
            </a:pPr>
            <a:r>
              <a:rPr sz="1800" b="1" spc="-20" dirty="0">
                <a:latin typeface="Arial"/>
                <a:cs typeface="Arial"/>
              </a:rPr>
              <a:t>Vanishing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08575" y="4025206"/>
            <a:ext cx="264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Change RNN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architecture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80316" y="4169678"/>
            <a:ext cx="255875" cy="819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769199" y="242811"/>
            <a:ext cx="3151505" cy="518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Bengio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long-term dependencies with gradient descent  is </a:t>
            </a:r>
            <a:r>
              <a:rPr sz="800" spc="-10" dirty="0">
                <a:latin typeface="Arial"/>
                <a:cs typeface="Arial"/>
              </a:rPr>
              <a:t>difficult”, </a:t>
            </a:r>
            <a:r>
              <a:rPr sz="800" spc="-5" dirty="0">
                <a:latin typeface="Arial"/>
                <a:cs typeface="Arial"/>
              </a:rPr>
              <a:t>IEEE Transactions on Neural Networks,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1994</a:t>
            </a:r>
            <a:endParaRPr sz="800">
              <a:latin typeface="Arial"/>
              <a:cs typeface="Arial"/>
            </a:endParaRPr>
          </a:p>
          <a:p>
            <a:pPr marL="12700" marR="15240">
              <a:lnSpc>
                <a:spcPct val="101600"/>
              </a:lnSpc>
            </a:pPr>
            <a:r>
              <a:rPr sz="800" spc="-5" dirty="0">
                <a:latin typeface="Arial"/>
                <a:cs typeface="Arial"/>
              </a:rPr>
              <a:t>Pascanu et al, </a:t>
            </a:r>
            <a:r>
              <a:rPr sz="800" dirty="0">
                <a:latin typeface="Arial"/>
                <a:cs typeface="Arial"/>
              </a:rPr>
              <a:t>“On </a:t>
            </a:r>
            <a:r>
              <a:rPr sz="800" spc="-5" dirty="0">
                <a:latin typeface="Arial"/>
                <a:cs typeface="Arial"/>
              </a:rPr>
              <a:t>the </a:t>
            </a:r>
            <a:r>
              <a:rPr sz="800" spc="-10" dirty="0">
                <a:latin typeface="Arial"/>
                <a:cs typeface="Arial"/>
              </a:rPr>
              <a:t>difficulty </a:t>
            </a:r>
            <a:r>
              <a:rPr sz="800" spc="-5" dirty="0">
                <a:latin typeface="Arial"/>
                <a:cs typeface="Arial"/>
              </a:rPr>
              <a:t>of training </a:t>
            </a:r>
            <a:r>
              <a:rPr sz="800" dirty="0">
                <a:latin typeface="Arial"/>
                <a:cs typeface="Arial"/>
              </a:rPr>
              <a:t>recurrent </a:t>
            </a:r>
            <a:r>
              <a:rPr sz="800" spc="-5" dirty="0">
                <a:latin typeface="Arial"/>
                <a:cs typeface="Arial"/>
              </a:rPr>
              <a:t>neural networks”,  ICML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86</a:t>
            </a:fld>
            <a:endParaRPr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125" y="154059"/>
            <a:ext cx="5687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Long </a:t>
            </a:r>
            <a:r>
              <a:rPr sz="3000" spc="-10" dirty="0">
                <a:latin typeface="Arial"/>
                <a:cs typeface="Arial"/>
              </a:rPr>
              <a:t>Short </a:t>
            </a:r>
            <a:r>
              <a:rPr sz="3000" spc="-90" dirty="0">
                <a:latin typeface="Arial"/>
                <a:cs typeface="Arial"/>
              </a:rPr>
              <a:t>Term </a:t>
            </a:r>
            <a:r>
              <a:rPr sz="3000" dirty="0">
                <a:latin typeface="Arial"/>
                <a:cs typeface="Arial"/>
              </a:rPr>
              <a:t>Memory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(LSTM)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25" y="4356020"/>
            <a:ext cx="4415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Hochreiter and </a:t>
            </a:r>
            <a:r>
              <a:rPr sz="1000" spc="-10" dirty="0">
                <a:latin typeface="Arial"/>
                <a:cs typeface="Arial"/>
              </a:rPr>
              <a:t>Schmidhuber, </a:t>
            </a:r>
            <a:r>
              <a:rPr sz="1000" dirty="0">
                <a:latin typeface="Arial"/>
                <a:cs typeface="Arial"/>
              </a:rPr>
              <a:t>“Long </a:t>
            </a:r>
            <a:r>
              <a:rPr sz="1000" spc="-5" dirty="0">
                <a:latin typeface="Arial"/>
                <a:cs typeface="Arial"/>
              </a:rPr>
              <a:t>Short </a:t>
            </a:r>
            <a:r>
              <a:rPr sz="1000" spc="-35" dirty="0">
                <a:latin typeface="Arial"/>
                <a:cs typeface="Arial"/>
              </a:rPr>
              <a:t>Term </a:t>
            </a:r>
            <a:r>
              <a:rPr sz="1000" dirty="0">
                <a:latin typeface="Arial"/>
                <a:cs typeface="Arial"/>
              </a:rPr>
              <a:t>Memory”, </a:t>
            </a:r>
            <a:r>
              <a:rPr sz="1000" spc="-5" dirty="0">
                <a:latin typeface="Arial"/>
                <a:cs typeface="Arial"/>
              </a:rPr>
              <a:t>Neural Computation  1997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8793" y="2434506"/>
            <a:ext cx="2478545" cy="578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1887" y="2337599"/>
            <a:ext cx="2698750" cy="793115"/>
          </a:xfrm>
          <a:custGeom>
            <a:avLst/>
            <a:gdLst/>
            <a:ahLst/>
            <a:cxnLst/>
            <a:rect l="l" t="t" r="r" b="b"/>
            <a:pathLst>
              <a:path w="2698750" h="793114">
                <a:moveTo>
                  <a:pt x="0" y="0"/>
                </a:moveTo>
                <a:lnTo>
                  <a:pt x="2698175" y="0"/>
                </a:lnTo>
                <a:lnTo>
                  <a:pt x="2698175" y="792799"/>
                </a:lnTo>
                <a:lnTo>
                  <a:pt x="0" y="792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03910" y="1800940"/>
            <a:ext cx="2875906" cy="19454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4805037" y="1659775"/>
            <a:ext cx="3084830" cy="2148840"/>
          </a:xfrm>
          <a:custGeom>
            <a:avLst/>
            <a:gdLst/>
            <a:ahLst/>
            <a:cxnLst/>
            <a:rect l="l" t="t" r="r" b="b"/>
            <a:pathLst>
              <a:path w="3084829" h="2148840">
                <a:moveTo>
                  <a:pt x="0" y="0"/>
                </a:moveTo>
                <a:lnTo>
                  <a:pt x="3084225" y="0"/>
                </a:lnTo>
                <a:lnTo>
                  <a:pt x="3084225" y="2148499"/>
                </a:lnTo>
                <a:lnTo>
                  <a:pt x="0" y="21484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2885" y="1057533"/>
            <a:ext cx="5294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53255" algn="l"/>
              </a:tabLst>
            </a:pPr>
            <a:r>
              <a:rPr sz="2400" b="1" spc="-135" dirty="0">
                <a:latin typeface="Arial"/>
                <a:cs typeface="Arial"/>
              </a:rPr>
              <a:t>V</a:t>
            </a:r>
            <a:r>
              <a:rPr sz="2400" b="1" spc="-5" dirty="0">
                <a:latin typeface="Arial"/>
                <a:cs typeface="Arial"/>
              </a:rPr>
              <a:t>anill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5" dirty="0">
                <a:latin typeface="Arial"/>
                <a:cs typeface="Arial"/>
              </a:rPr>
              <a:t> RN</a:t>
            </a:r>
            <a:r>
              <a:rPr sz="2400" b="1" dirty="0">
                <a:latin typeface="Arial"/>
                <a:cs typeface="Arial"/>
              </a:rPr>
              <a:t>N	</a:t>
            </a:r>
            <a:r>
              <a:rPr sz="2400" b="1" spc="-5" dirty="0">
                <a:latin typeface="Arial"/>
                <a:cs typeface="Arial"/>
              </a:rPr>
              <a:t>LSTM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87</a:t>
            </a:fld>
            <a:endParaRPr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49C92A-484C-40F0-8996-366BDE1F3E4E}"/>
              </a:ext>
            </a:extLst>
          </p:cNvPr>
          <p:cNvSpPr/>
          <p:nvPr/>
        </p:nvSpPr>
        <p:spPr>
          <a:xfrm>
            <a:off x="5160426" y="3116893"/>
            <a:ext cx="381000" cy="6236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32A0B4-ED19-4FC4-88ED-634997D5EEAE}"/>
              </a:ext>
            </a:extLst>
          </p:cNvPr>
          <p:cNvSpPr/>
          <p:nvPr/>
        </p:nvSpPr>
        <p:spPr>
          <a:xfrm>
            <a:off x="5943600" y="2724150"/>
            <a:ext cx="533400" cy="2286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7DD987-C960-450B-A6C0-7D42518EC861}"/>
              </a:ext>
            </a:extLst>
          </p:cNvPr>
          <p:cNvSpPr/>
          <p:nvPr/>
        </p:nvSpPr>
        <p:spPr>
          <a:xfrm>
            <a:off x="6127221" y="3480506"/>
            <a:ext cx="533400" cy="2286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325" y="85107"/>
            <a:ext cx="455485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pc="-5" dirty="0"/>
              <a:t>Long Short </a:t>
            </a:r>
            <a:r>
              <a:rPr spc="-70" dirty="0"/>
              <a:t>Term </a:t>
            </a:r>
            <a:r>
              <a:rPr dirty="0"/>
              <a:t>Memory</a:t>
            </a:r>
            <a:r>
              <a:rPr spc="-75" dirty="0"/>
              <a:t> </a:t>
            </a:r>
            <a:r>
              <a:rPr dirty="0"/>
              <a:t>(LSTM)</a:t>
            </a:r>
          </a:p>
          <a:p>
            <a:pPr marL="12700">
              <a:lnSpc>
                <a:spcPts val="2155"/>
              </a:lnSpc>
            </a:pPr>
            <a:r>
              <a:rPr sz="1800" i="1" spc="-5" dirty="0">
                <a:latin typeface="Arial"/>
                <a:cs typeface="Arial"/>
              </a:rPr>
              <a:t>[Hochreiter et al.,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1997]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4975" y="1768415"/>
            <a:ext cx="293370" cy="476884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4975" y="2305915"/>
            <a:ext cx="293370" cy="476884"/>
          </a:xfrm>
          <a:prstGeom prst="rect">
            <a:avLst/>
          </a:prstGeom>
          <a:solidFill>
            <a:srgbClr val="D9EAD3"/>
          </a:solidFill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16875" y="2867231"/>
            <a:ext cx="116713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37761C"/>
                </a:solidFill>
                <a:latin typeface="Arial"/>
                <a:cs typeface="Arial"/>
              </a:rPr>
              <a:t>vector</a:t>
            </a:r>
            <a:r>
              <a:rPr sz="1800" spc="-10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7761C"/>
                </a:solidFill>
                <a:latin typeface="Arial"/>
                <a:cs typeface="Arial"/>
              </a:rPr>
              <a:t>from  before</a:t>
            </a:r>
            <a:r>
              <a:rPr sz="1800" spc="-3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7761C"/>
                </a:solidFill>
                <a:latin typeface="Arial"/>
                <a:cs typeface="Arial"/>
              </a:rPr>
              <a:t>(</a:t>
            </a:r>
            <a:r>
              <a:rPr sz="1800" b="1" dirty="0">
                <a:solidFill>
                  <a:srgbClr val="37761C"/>
                </a:solidFill>
                <a:latin typeface="Arial"/>
                <a:cs typeface="Arial"/>
              </a:rPr>
              <a:t>h</a:t>
            </a:r>
            <a:r>
              <a:rPr sz="1800" dirty="0">
                <a:solidFill>
                  <a:srgbClr val="37761C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1325" y="1752200"/>
            <a:ext cx="904240" cy="2077085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60150" y="2305927"/>
            <a:ext cx="554355" cy="0"/>
          </a:xfrm>
          <a:custGeom>
            <a:avLst/>
            <a:gdLst/>
            <a:ahLst/>
            <a:cxnLst/>
            <a:rect l="l" t="t" r="r" b="b"/>
            <a:pathLst>
              <a:path w="554355">
                <a:moveTo>
                  <a:pt x="0" y="0"/>
                </a:moveTo>
                <a:lnTo>
                  <a:pt x="5542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14399" y="229019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14399" y="229019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49750" y="1752188"/>
            <a:ext cx="293370" cy="476884"/>
          </a:xfrm>
          <a:prstGeom prst="rect">
            <a:avLst/>
          </a:prstGeom>
          <a:solidFill>
            <a:srgbClr val="D0E0E3"/>
          </a:solidFill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49750" y="2285588"/>
            <a:ext cx="293370" cy="476884"/>
          </a:xfrm>
          <a:prstGeom prst="rect">
            <a:avLst/>
          </a:prstGeom>
          <a:solidFill>
            <a:srgbClr val="FFF1CC"/>
          </a:solidFill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48898" y="2818988"/>
            <a:ext cx="293370" cy="476884"/>
          </a:xfrm>
          <a:prstGeom prst="rect">
            <a:avLst/>
          </a:prstGeom>
          <a:solidFill>
            <a:srgbClr val="FCE4CD"/>
          </a:solidFill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49748" y="3352389"/>
            <a:ext cx="293370" cy="476884"/>
          </a:xfrm>
          <a:prstGeom prst="rect">
            <a:avLst/>
          </a:prstGeom>
          <a:solidFill>
            <a:srgbClr val="EAD1DC"/>
          </a:solidFill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33624" y="1110181"/>
            <a:ext cx="116713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vector</a:t>
            </a:r>
            <a:r>
              <a:rPr sz="18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from  below</a:t>
            </a:r>
            <a:r>
              <a:rPr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82850" y="17522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82850" y="22856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82850" y="33524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995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82850" y="2819000"/>
            <a:ext cx="904240" cy="47688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26365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995"/>
              </a:spcBef>
            </a:pPr>
            <a:r>
              <a:rPr sz="1400" dirty="0">
                <a:latin typeface="Arial"/>
                <a:cs typeface="Arial"/>
              </a:rPr>
              <a:t>sigmoid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88699" y="1990402"/>
            <a:ext cx="302260" cy="0"/>
          </a:xfrm>
          <a:custGeom>
            <a:avLst/>
            <a:gdLst/>
            <a:ahLst/>
            <a:cxnLst/>
            <a:rect l="l" t="t" r="r" b="b"/>
            <a:pathLst>
              <a:path w="302260">
                <a:moveTo>
                  <a:pt x="0" y="0"/>
                </a:moveTo>
                <a:lnTo>
                  <a:pt x="3022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90950" y="19746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90950" y="19746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88699" y="2523802"/>
            <a:ext cx="302260" cy="0"/>
          </a:xfrm>
          <a:custGeom>
            <a:avLst/>
            <a:gdLst/>
            <a:ahLst/>
            <a:cxnLst/>
            <a:rect l="l" t="t" r="r" b="b"/>
            <a:pathLst>
              <a:path w="302260">
                <a:moveTo>
                  <a:pt x="0" y="0"/>
                </a:moveTo>
                <a:lnTo>
                  <a:pt x="3022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90950" y="25080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90950" y="25080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8699" y="3057202"/>
            <a:ext cx="302260" cy="0"/>
          </a:xfrm>
          <a:custGeom>
            <a:avLst/>
            <a:gdLst/>
            <a:ahLst/>
            <a:cxnLst/>
            <a:rect l="l" t="t" r="r" b="b"/>
            <a:pathLst>
              <a:path w="302260">
                <a:moveTo>
                  <a:pt x="0" y="0"/>
                </a:moveTo>
                <a:lnTo>
                  <a:pt x="3022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90950" y="30414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90950" y="30414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88699" y="3590602"/>
            <a:ext cx="302260" cy="0"/>
          </a:xfrm>
          <a:custGeom>
            <a:avLst/>
            <a:gdLst/>
            <a:ahLst/>
            <a:cxnLst/>
            <a:rect l="l" t="t" r="r" b="b"/>
            <a:pathLst>
              <a:path w="302260">
                <a:moveTo>
                  <a:pt x="0" y="0"/>
                </a:moveTo>
                <a:lnTo>
                  <a:pt x="3022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90950" y="3574870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90950" y="3574870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05025" y="1752200"/>
            <a:ext cx="293370" cy="2077085"/>
          </a:xfrm>
          <a:custGeom>
            <a:avLst/>
            <a:gdLst/>
            <a:ahLst/>
            <a:cxnLst/>
            <a:rect l="l" t="t" r="r" b="b"/>
            <a:pathLst>
              <a:path w="293370" h="2077085">
                <a:moveTo>
                  <a:pt x="0" y="0"/>
                </a:moveTo>
                <a:lnTo>
                  <a:pt x="293099" y="0"/>
                </a:lnTo>
                <a:lnTo>
                  <a:pt x="293099" y="2076899"/>
                </a:lnTo>
                <a:lnTo>
                  <a:pt x="0" y="20768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05025" y="1752200"/>
            <a:ext cx="293370" cy="2077085"/>
          </a:xfrm>
          <a:custGeom>
            <a:avLst/>
            <a:gdLst/>
            <a:ahLst/>
            <a:cxnLst/>
            <a:rect l="l" t="t" r="r" b="b"/>
            <a:pathLst>
              <a:path w="293370" h="2077085">
                <a:moveTo>
                  <a:pt x="0" y="0"/>
                </a:moveTo>
                <a:lnTo>
                  <a:pt x="293099" y="0"/>
                </a:lnTo>
                <a:lnTo>
                  <a:pt x="293099" y="2076899"/>
                </a:lnTo>
                <a:lnTo>
                  <a:pt x="0" y="207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84424" y="3860783"/>
            <a:ext cx="1024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4h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2h</a:t>
            </a:r>
            <a:endParaRPr sz="2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25675" y="3835408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4h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46100" y="3835408"/>
            <a:ext cx="4832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4*h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88400" y="426647"/>
            <a:ext cx="3827779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: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Input gate</a:t>
            </a:r>
            <a:r>
              <a:rPr sz="1600" spc="-5" dirty="0">
                <a:latin typeface="Arial"/>
                <a:cs typeface="Arial"/>
              </a:rPr>
              <a:t>, whether to write 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cell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f</a:t>
            </a:r>
            <a:r>
              <a:rPr sz="1600" spc="-5" dirty="0">
                <a:latin typeface="Arial"/>
                <a:cs typeface="Arial"/>
              </a:rPr>
              <a:t>: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Forget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</a:t>
            </a:r>
            <a:r>
              <a:rPr sz="1600" dirty="0">
                <a:latin typeface="Arial"/>
                <a:cs typeface="Arial"/>
              </a:rPr>
              <a:t>, </a:t>
            </a:r>
            <a:r>
              <a:rPr sz="1600" spc="-5" dirty="0">
                <a:latin typeface="Arial"/>
                <a:cs typeface="Arial"/>
              </a:rPr>
              <a:t>Whether to erase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cell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: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Output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</a:t>
            </a:r>
            <a:r>
              <a:rPr sz="1600" dirty="0">
                <a:latin typeface="Arial"/>
                <a:cs typeface="Arial"/>
              </a:rPr>
              <a:t>, </a:t>
            </a:r>
            <a:r>
              <a:rPr sz="1600" spc="-5" dirty="0">
                <a:latin typeface="Arial"/>
                <a:cs typeface="Arial"/>
              </a:rPr>
              <a:t>How </a:t>
            </a:r>
            <a:r>
              <a:rPr sz="1600" dirty="0">
                <a:latin typeface="Arial"/>
                <a:cs typeface="Arial"/>
              </a:rPr>
              <a:t>much </a:t>
            </a:r>
            <a:r>
              <a:rPr sz="1600" spc="-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reveal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cell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g</a:t>
            </a:r>
            <a:r>
              <a:rPr sz="1600" spc="-5" dirty="0">
                <a:latin typeface="Arial"/>
                <a:cs typeface="Arial"/>
              </a:rPr>
              <a:t>: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Gate gate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(?), </a:t>
            </a:r>
            <a:r>
              <a:rPr sz="1600" spc="-5" dirty="0">
                <a:latin typeface="Arial"/>
                <a:cs typeface="Arial"/>
              </a:rPr>
              <a:t>How </a:t>
            </a:r>
            <a:r>
              <a:rPr sz="1600" dirty="0">
                <a:latin typeface="Arial"/>
                <a:cs typeface="Arial"/>
              </a:rPr>
              <a:t>much </a:t>
            </a:r>
            <a:r>
              <a:rPr sz="1600" spc="-5" dirty="0">
                <a:latin typeface="Arial"/>
                <a:cs typeface="Arial"/>
              </a:rPr>
              <a:t>to write to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cell</a:t>
            </a:r>
          </a:p>
        </p:txBody>
      </p:sp>
      <p:sp>
        <p:nvSpPr>
          <p:cNvPr id="37" name="object 37"/>
          <p:cNvSpPr/>
          <p:nvPr/>
        </p:nvSpPr>
        <p:spPr>
          <a:xfrm>
            <a:off x="6156410" y="2355490"/>
            <a:ext cx="2875906" cy="19454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38674" y="2285600"/>
            <a:ext cx="2965450" cy="1255395"/>
          </a:xfrm>
          <a:custGeom>
            <a:avLst/>
            <a:gdLst/>
            <a:ahLst/>
            <a:cxnLst/>
            <a:rect l="l" t="t" r="r" b="b"/>
            <a:pathLst>
              <a:path w="2965450" h="1255395">
                <a:moveTo>
                  <a:pt x="0" y="0"/>
                </a:moveTo>
                <a:lnTo>
                  <a:pt x="2964899" y="0"/>
                </a:lnTo>
                <a:lnTo>
                  <a:pt x="2964899" y="1254899"/>
                </a:lnTo>
                <a:lnTo>
                  <a:pt x="0" y="1254899"/>
                </a:lnTo>
                <a:lnTo>
                  <a:pt x="0" y="0"/>
                </a:lnTo>
                <a:close/>
              </a:path>
            </a:pathLst>
          </a:custGeom>
          <a:solidFill>
            <a:srgbClr val="3996FF">
              <a:alpha val="2076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38674" y="2285600"/>
            <a:ext cx="2965450" cy="1255395"/>
          </a:xfrm>
          <a:custGeom>
            <a:avLst/>
            <a:gdLst/>
            <a:ahLst/>
            <a:cxnLst/>
            <a:rect l="l" t="t" r="r" b="b"/>
            <a:pathLst>
              <a:path w="2965450" h="1255395">
                <a:moveTo>
                  <a:pt x="0" y="0"/>
                </a:moveTo>
                <a:lnTo>
                  <a:pt x="2964899" y="0"/>
                </a:lnTo>
                <a:lnTo>
                  <a:pt x="2964899" y="1254899"/>
                </a:lnTo>
                <a:lnTo>
                  <a:pt x="0" y="12548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88</a:t>
            </a:fld>
            <a:endParaRPr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49A55-D103-4F2D-AF2F-BBD99CCE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25" y="85107"/>
            <a:ext cx="6616065" cy="369332"/>
          </a:xfrm>
        </p:spPr>
        <p:txBody>
          <a:bodyPr/>
          <a:lstStyle/>
          <a:p>
            <a:r>
              <a:rPr lang="en-US" altLang="ko-KR"/>
              <a:t>LSTM </a:t>
            </a:r>
            <a:r>
              <a:rPr lang="ko-KR" altLang="en-US" dirty="0"/>
              <a:t>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A5192B-501A-4CCB-9B63-107748CAD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5687" y="3359683"/>
            <a:ext cx="6852626" cy="830997"/>
          </a:xfrm>
        </p:spPr>
        <p:txBody>
          <a:bodyPr/>
          <a:lstStyle/>
          <a:p>
            <a:r>
              <a:rPr lang="en-US" altLang="ko-KR" dirty="0" err="1"/>
              <a:t>i</a:t>
            </a:r>
            <a:r>
              <a:rPr lang="en-US" altLang="ko-KR" dirty="0"/>
              <a:t> : </a:t>
            </a:r>
            <a:r>
              <a:rPr lang="ko-KR" altLang="en-US" dirty="0"/>
              <a:t>현재 </a:t>
            </a:r>
            <a:r>
              <a:rPr lang="en-US" altLang="ko-KR" dirty="0"/>
              <a:t>cell state</a:t>
            </a:r>
            <a:r>
              <a:rPr lang="ko-KR" altLang="en-US" dirty="0"/>
              <a:t>을 얼마나 기억할 것인지</a:t>
            </a:r>
            <a:endParaRPr lang="en-US" altLang="ko-KR" dirty="0"/>
          </a:p>
          <a:p>
            <a:r>
              <a:rPr lang="en-US" altLang="ko-KR" dirty="0"/>
              <a:t>f : </a:t>
            </a:r>
            <a:r>
              <a:rPr lang="ko-KR" altLang="en-US" dirty="0"/>
              <a:t>이전 </a:t>
            </a:r>
            <a:r>
              <a:rPr lang="en-US" altLang="ko-KR" dirty="0"/>
              <a:t>cell state</a:t>
            </a:r>
            <a:r>
              <a:rPr lang="ko-KR" altLang="en-US" dirty="0"/>
              <a:t>을 얼마나 잊을 것인지</a:t>
            </a:r>
            <a:endParaRPr lang="en-US" altLang="ko-KR" dirty="0"/>
          </a:p>
          <a:p>
            <a:r>
              <a:rPr lang="en-US" altLang="ko-KR" dirty="0"/>
              <a:t>o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hidden state</a:t>
            </a:r>
            <a:r>
              <a:rPr lang="ko-KR" altLang="en-US" dirty="0"/>
              <a:t>으로 어떤 부분을 </a:t>
            </a:r>
            <a:r>
              <a:rPr lang="en-US" altLang="ko-KR" dirty="0" err="1"/>
              <a:t>highligt</a:t>
            </a:r>
            <a:r>
              <a:rPr lang="ko-KR" altLang="en-US" dirty="0"/>
              <a:t>할 것인지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9236F3-C161-4385-8D77-2D1A55FEA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742950"/>
            <a:ext cx="2774652" cy="246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72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782" y="26437"/>
            <a:ext cx="530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Recurrent Neural</a:t>
            </a:r>
            <a:r>
              <a:rPr sz="3600" spc="-90" dirty="0"/>
              <a:t> </a:t>
            </a:r>
            <a:r>
              <a:rPr sz="3600" spc="-5" dirty="0"/>
              <a:t>Network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106551" y="3308572"/>
            <a:ext cx="420370" cy="916305"/>
          </a:xfrm>
          <a:prstGeom prst="rect">
            <a:avLst/>
          </a:prstGeom>
          <a:solidFill>
            <a:srgbClr val="F4CCCC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99791" y="2285354"/>
            <a:ext cx="1033780" cy="657225"/>
          </a:xfrm>
          <a:prstGeom prst="rect">
            <a:avLst/>
          </a:prstGeom>
          <a:solidFill>
            <a:srgbClr val="37761C"/>
          </a:solidFill>
        </p:spPr>
        <p:txBody>
          <a:bodyPr vert="horz" wrap="square" lIns="0" tIns="18097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4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6551" y="1021032"/>
            <a:ext cx="420370" cy="916305"/>
          </a:xfrm>
          <a:prstGeom prst="rect">
            <a:avLst/>
          </a:prstGeom>
          <a:solidFill>
            <a:srgbClr val="C9DAF7"/>
          </a:solidFill>
          <a:ln w="952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75498" y="1954995"/>
            <a:ext cx="81981" cy="330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75498" y="2960809"/>
            <a:ext cx="81981" cy="3477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35433" y="2451654"/>
            <a:ext cx="522605" cy="274320"/>
          </a:xfrm>
          <a:custGeom>
            <a:avLst/>
            <a:gdLst/>
            <a:ahLst/>
            <a:cxnLst/>
            <a:rect l="l" t="t" r="r" b="b"/>
            <a:pathLst>
              <a:path w="522604" h="274319">
                <a:moveTo>
                  <a:pt x="0" y="0"/>
                </a:moveTo>
                <a:lnTo>
                  <a:pt x="28642" y="8200"/>
                </a:lnTo>
                <a:lnTo>
                  <a:pt x="69196" y="18640"/>
                </a:lnTo>
                <a:lnTo>
                  <a:pt x="118900" y="30960"/>
                </a:lnTo>
                <a:lnTo>
                  <a:pt x="174993" y="44800"/>
                </a:lnTo>
                <a:lnTo>
                  <a:pt x="234713" y="59799"/>
                </a:lnTo>
                <a:lnTo>
                  <a:pt x="295301" y="75600"/>
                </a:lnTo>
                <a:lnTo>
                  <a:pt x="353993" y="91841"/>
                </a:lnTo>
                <a:lnTo>
                  <a:pt x="408031" y="108163"/>
                </a:lnTo>
                <a:lnTo>
                  <a:pt x="454651" y="124206"/>
                </a:lnTo>
                <a:lnTo>
                  <a:pt x="491094" y="139611"/>
                </a:lnTo>
                <a:lnTo>
                  <a:pt x="522400" y="167068"/>
                </a:lnTo>
                <a:lnTo>
                  <a:pt x="508638" y="181959"/>
                </a:lnTo>
                <a:lnTo>
                  <a:pt x="472901" y="197057"/>
                </a:lnTo>
                <a:lnTo>
                  <a:pt x="420029" y="212100"/>
                </a:lnTo>
                <a:lnTo>
                  <a:pt x="354864" y="226829"/>
                </a:lnTo>
                <a:lnTo>
                  <a:pt x="282245" y="240984"/>
                </a:lnTo>
                <a:lnTo>
                  <a:pt x="235225" y="249423"/>
                </a:lnTo>
                <a:lnTo>
                  <a:pt x="188366" y="257472"/>
                </a:lnTo>
                <a:lnTo>
                  <a:pt x="142850" y="265067"/>
                </a:lnTo>
                <a:lnTo>
                  <a:pt x="99860" y="272145"/>
                </a:lnTo>
                <a:lnTo>
                  <a:pt x="89303" y="2738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0112" y="2685047"/>
            <a:ext cx="109690" cy="80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02349" y="1695568"/>
            <a:ext cx="262953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Key idea: RNNs have an 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“</a:t>
            </a:r>
            <a:r>
              <a:rPr sz="1800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cs typeface="Arial"/>
              </a:rPr>
              <a:t>internal state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”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that is  updated as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a sequence</a:t>
            </a:r>
            <a:r>
              <a:rPr sz="18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is  processed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60219" y="2181474"/>
            <a:ext cx="273685" cy="236220"/>
          </a:xfrm>
          <a:custGeom>
            <a:avLst/>
            <a:gdLst/>
            <a:ahLst/>
            <a:cxnLst/>
            <a:rect l="l" t="t" r="r" b="b"/>
            <a:pathLst>
              <a:path w="273685" h="236219">
                <a:moveTo>
                  <a:pt x="273679" y="0"/>
                </a:moveTo>
                <a:lnTo>
                  <a:pt x="0" y="235624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85179" y="2383729"/>
            <a:ext cx="105094" cy="99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450" y="1125475"/>
            <a:ext cx="4427220" cy="2738120"/>
          </a:xfrm>
          <a:custGeom>
            <a:avLst/>
            <a:gdLst/>
            <a:ahLst/>
            <a:cxnLst/>
            <a:rect l="l" t="t" r="r" b="b"/>
            <a:pathLst>
              <a:path w="4427220" h="2738120">
                <a:moveTo>
                  <a:pt x="4150498" y="2738099"/>
                </a:moveTo>
                <a:lnTo>
                  <a:pt x="276301" y="2738099"/>
                </a:lnTo>
                <a:lnTo>
                  <a:pt x="226636" y="2733648"/>
                </a:lnTo>
                <a:lnTo>
                  <a:pt x="179891" y="2720813"/>
                </a:lnTo>
                <a:lnTo>
                  <a:pt x="136846" y="2700376"/>
                </a:lnTo>
                <a:lnTo>
                  <a:pt x="98284" y="2673117"/>
                </a:lnTo>
                <a:lnTo>
                  <a:pt x="64982" y="2639816"/>
                </a:lnTo>
                <a:lnTo>
                  <a:pt x="37723" y="2601253"/>
                </a:lnTo>
                <a:lnTo>
                  <a:pt x="17286" y="2558209"/>
                </a:lnTo>
                <a:lnTo>
                  <a:pt x="4451" y="2511464"/>
                </a:lnTo>
                <a:lnTo>
                  <a:pt x="0" y="2461798"/>
                </a:lnTo>
                <a:lnTo>
                  <a:pt x="0" y="276301"/>
                </a:lnTo>
                <a:lnTo>
                  <a:pt x="4451" y="226636"/>
                </a:lnTo>
                <a:lnTo>
                  <a:pt x="17286" y="179891"/>
                </a:lnTo>
                <a:lnTo>
                  <a:pt x="37723" y="136846"/>
                </a:lnTo>
                <a:lnTo>
                  <a:pt x="64982" y="98284"/>
                </a:lnTo>
                <a:lnTo>
                  <a:pt x="98284" y="64982"/>
                </a:lnTo>
                <a:lnTo>
                  <a:pt x="136846" y="37723"/>
                </a:lnTo>
                <a:lnTo>
                  <a:pt x="179891" y="17286"/>
                </a:lnTo>
                <a:lnTo>
                  <a:pt x="226636" y="4451"/>
                </a:lnTo>
                <a:lnTo>
                  <a:pt x="276301" y="0"/>
                </a:lnTo>
                <a:lnTo>
                  <a:pt x="4150498" y="0"/>
                </a:lnTo>
                <a:lnTo>
                  <a:pt x="4204653" y="5358"/>
                </a:lnTo>
                <a:lnTo>
                  <a:pt x="4256234" y="21032"/>
                </a:lnTo>
                <a:lnTo>
                  <a:pt x="4303790" y="46421"/>
                </a:lnTo>
                <a:lnTo>
                  <a:pt x="4345872" y="80926"/>
                </a:lnTo>
                <a:lnTo>
                  <a:pt x="4380378" y="123009"/>
                </a:lnTo>
                <a:lnTo>
                  <a:pt x="4405767" y="170565"/>
                </a:lnTo>
                <a:lnTo>
                  <a:pt x="4421441" y="222146"/>
                </a:lnTo>
                <a:lnTo>
                  <a:pt x="4426799" y="276301"/>
                </a:lnTo>
                <a:lnTo>
                  <a:pt x="4426799" y="2461798"/>
                </a:lnTo>
                <a:lnTo>
                  <a:pt x="4422348" y="2511464"/>
                </a:lnTo>
                <a:lnTo>
                  <a:pt x="4409513" y="2558209"/>
                </a:lnTo>
                <a:lnTo>
                  <a:pt x="4389076" y="2601253"/>
                </a:lnTo>
                <a:lnTo>
                  <a:pt x="4361817" y="2639816"/>
                </a:lnTo>
                <a:lnTo>
                  <a:pt x="4328516" y="2673117"/>
                </a:lnTo>
                <a:lnTo>
                  <a:pt x="4289953" y="2700376"/>
                </a:lnTo>
                <a:lnTo>
                  <a:pt x="4246909" y="2720813"/>
                </a:lnTo>
                <a:lnTo>
                  <a:pt x="4200164" y="2733648"/>
                </a:lnTo>
                <a:lnTo>
                  <a:pt x="4150498" y="27380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74450" y="1125475"/>
            <a:ext cx="4427220" cy="2738120"/>
          </a:xfrm>
          <a:custGeom>
            <a:avLst/>
            <a:gdLst/>
            <a:ahLst/>
            <a:cxnLst/>
            <a:rect l="l" t="t" r="r" b="b"/>
            <a:pathLst>
              <a:path w="4427220" h="2738120">
                <a:moveTo>
                  <a:pt x="0" y="276301"/>
                </a:moveTo>
                <a:lnTo>
                  <a:pt x="4451" y="226636"/>
                </a:lnTo>
                <a:lnTo>
                  <a:pt x="17286" y="179891"/>
                </a:lnTo>
                <a:lnTo>
                  <a:pt x="37723" y="136846"/>
                </a:lnTo>
                <a:lnTo>
                  <a:pt x="64982" y="98284"/>
                </a:lnTo>
                <a:lnTo>
                  <a:pt x="98284" y="64982"/>
                </a:lnTo>
                <a:lnTo>
                  <a:pt x="136846" y="37723"/>
                </a:lnTo>
                <a:lnTo>
                  <a:pt x="179891" y="17286"/>
                </a:lnTo>
                <a:lnTo>
                  <a:pt x="226636" y="4451"/>
                </a:lnTo>
                <a:lnTo>
                  <a:pt x="276301" y="0"/>
                </a:lnTo>
                <a:lnTo>
                  <a:pt x="4150498" y="0"/>
                </a:lnTo>
                <a:lnTo>
                  <a:pt x="4204653" y="5358"/>
                </a:lnTo>
                <a:lnTo>
                  <a:pt x="4256234" y="21032"/>
                </a:lnTo>
                <a:lnTo>
                  <a:pt x="4303790" y="46421"/>
                </a:lnTo>
                <a:lnTo>
                  <a:pt x="4345872" y="80926"/>
                </a:lnTo>
                <a:lnTo>
                  <a:pt x="4380378" y="123009"/>
                </a:lnTo>
                <a:lnTo>
                  <a:pt x="4405767" y="170565"/>
                </a:lnTo>
                <a:lnTo>
                  <a:pt x="4421441" y="222146"/>
                </a:lnTo>
                <a:lnTo>
                  <a:pt x="4426799" y="276301"/>
                </a:lnTo>
                <a:lnTo>
                  <a:pt x="4426799" y="2461798"/>
                </a:lnTo>
                <a:lnTo>
                  <a:pt x="4422348" y="2511464"/>
                </a:lnTo>
                <a:lnTo>
                  <a:pt x="4409513" y="2558209"/>
                </a:lnTo>
                <a:lnTo>
                  <a:pt x="4389076" y="2601253"/>
                </a:lnTo>
                <a:lnTo>
                  <a:pt x="4361817" y="2639816"/>
                </a:lnTo>
                <a:lnTo>
                  <a:pt x="4328516" y="2673117"/>
                </a:lnTo>
                <a:lnTo>
                  <a:pt x="4289953" y="2700376"/>
                </a:lnTo>
                <a:lnTo>
                  <a:pt x="4246909" y="2720813"/>
                </a:lnTo>
                <a:lnTo>
                  <a:pt x="4200164" y="2733648"/>
                </a:lnTo>
                <a:lnTo>
                  <a:pt x="4150498" y="2738099"/>
                </a:lnTo>
                <a:lnTo>
                  <a:pt x="276301" y="2738099"/>
                </a:lnTo>
                <a:lnTo>
                  <a:pt x="226636" y="2733648"/>
                </a:lnTo>
                <a:lnTo>
                  <a:pt x="179891" y="2720813"/>
                </a:lnTo>
                <a:lnTo>
                  <a:pt x="136846" y="2700376"/>
                </a:lnTo>
                <a:lnTo>
                  <a:pt x="98284" y="2673117"/>
                </a:lnTo>
                <a:lnTo>
                  <a:pt x="64982" y="2639816"/>
                </a:lnTo>
                <a:lnTo>
                  <a:pt x="37723" y="2601253"/>
                </a:lnTo>
                <a:lnTo>
                  <a:pt x="17286" y="2558209"/>
                </a:lnTo>
                <a:lnTo>
                  <a:pt x="4451" y="2511464"/>
                </a:lnTo>
                <a:lnTo>
                  <a:pt x="0" y="2461798"/>
                </a:lnTo>
                <a:lnTo>
                  <a:pt x="0" y="276301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633865" y="1370838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S PGothic"/>
                <a:cs typeface="MS PGothic"/>
              </a:rPr>
              <a:t>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8662" y="1441032"/>
            <a:ext cx="465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20833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t-1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0104" y="3394657"/>
            <a:ext cx="48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20833" dirty="0">
                <a:latin typeface="Arial"/>
                <a:cs typeface="Arial"/>
              </a:rPr>
              <a:t>h</a:t>
            </a:r>
            <a:r>
              <a:rPr sz="1600" spc="-5" dirty="0">
                <a:latin typeface="Arial"/>
                <a:cs typeface="Arial"/>
              </a:rPr>
              <a:t>t-1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40342" y="1884293"/>
            <a:ext cx="169545" cy="136017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indent="41910" algn="just">
              <a:lnSpc>
                <a:spcPct val="120400"/>
              </a:lnSpc>
              <a:spcBef>
                <a:spcPts val="204"/>
              </a:spcBef>
            </a:pPr>
            <a:r>
              <a:rPr sz="2400" dirty="0">
                <a:latin typeface="Arial"/>
                <a:cs typeface="Arial"/>
              </a:rPr>
              <a:t>f  i  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40342" y="3385408"/>
            <a:ext cx="169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74857" y="265195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</a:p>
        </p:txBody>
      </p:sp>
      <p:sp>
        <p:nvSpPr>
          <p:cNvPr id="10" name="object 10"/>
          <p:cNvSpPr/>
          <p:nvPr/>
        </p:nvSpPr>
        <p:spPr>
          <a:xfrm>
            <a:off x="1866550" y="2704225"/>
            <a:ext cx="307340" cy="307340"/>
          </a:xfrm>
          <a:custGeom>
            <a:avLst/>
            <a:gdLst/>
            <a:ahLst/>
            <a:cxnLst/>
            <a:rect l="l" t="t" r="r" b="b"/>
            <a:pathLst>
              <a:path w="307339" h="307339">
                <a:moveTo>
                  <a:pt x="153599" y="307199"/>
                </a:moveTo>
                <a:lnTo>
                  <a:pt x="105050" y="299369"/>
                </a:lnTo>
                <a:lnTo>
                  <a:pt x="62885" y="277564"/>
                </a:lnTo>
                <a:lnTo>
                  <a:pt x="29635" y="244314"/>
                </a:lnTo>
                <a:lnTo>
                  <a:pt x="7830" y="202149"/>
                </a:lnTo>
                <a:lnTo>
                  <a:pt x="0" y="153599"/>
                </a:lnTo>
                <a:lnTo>
                  <a:pt x="7830" y="105050"/>
                </a:lnTo>
                <a:lnTo>
                  <a:pt x="29635" y="62885"/>
                </a:lnTo>
                <a:lnTo>
                  <a:pt x="62885" y="29635"/>
                </a:lnTo>
                <a:lnTo>
                  <a:pt x="105050" y="7830"/>
                </a:lnTo>
                <a:lnTo>
                  <a:pt x="153599" y="0"/>
                </a:lnTo>
                <a:lnTo>
                  <a:pt x="183705" y="2978"/>
                </a:lnTo>
                <a:lnTo>
                  <a:pt x="238817" y="25806"/>
                </a:lnTo>
                <a:lnTo>
                  <a:pt x="281393" y="68382"/>
                </a:lnTo>
                <a:lnTo>
                  <a:pt x="304221" y="123494"/>
                </a:lnTo>
                <a:lnTo>
                  <a:pt x="307199" y="153599"/>
                </a:lnTo>
                <a:lnTo>
                  <a:pt x="299369" y="202149"/>
                </a:lnTo>
                <a:lnTo>
                  <a:pt x="277564" y="244314"/>
                </a:lnTo>
                <a:lnTo>
                  <a:pt x="244314" y="277564"/>
                </a:lnTo>
                <a:lnTo>
                  <a:pt x="202149" y="299369"/>
                </a:lnTo>
                <a:lnTo>
                  <a:pt x="153599" y="3071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866550" y="2704225"/>
            <a:ext cx="307340" cy="307340"/>
          </a:xfrm>
          <a:custGeom>
            <a:avLst/>
            <a:gdLst/>
            <a:ahLst/>
            <a:cxnLst/>
            <a:rect l="l" t="t" r="r" b="b"/>
            <a:pathLst>
              <a:path w="307339" h="307339">
                <a:moveTo>
                  <a:pt x="0" y="153599"/>
                </a:moveTo>
                <a:lnTo>
                  <a:pt x="7830" y="105050"/>
                </a:lnTo>
                <a:lnTo>
                  <a:pt x="29635" y="62885"/>
                </a:lnTo>
                <a:lnTo>
                  <a:pt x="62885" y="29635"/>
                </a:lnTo>
                <a:lnTo>
                  <a:pt x="105050" y="7830"/>
                </a:lnTo>
                <a:lnTo>
                  <a:pt x="153599" y="0"/>
                </a:lnTo>
                <a:lnTo>
                  <a:pt x="212380" y="11692"/>
                </a:lnTo>
                <a:lnTo>
                  <a:pt x="262211" y="44988"/>
                </a:lnTo>
                <a:lnTo>
                  <a:pt x="295507" y="94819"/>
                </a:lnTo>
                <a:lnTo>
                  <a:pt x="307199" y="153599"/>
                </a:lnTo>
                <a:lnTo>
                  <a:pt x="299369" y="202149"/>
                </a:lnTo>
                <a:lnTo>
                  <a:pt x="277564" y="244314"/>
                </a:lnTo>
                <a:lnTo>
                  <a:pt x="244314" y="277564"/>
                </a:lnTo>
                <a:lnTo>
                  <a:pt x="202149" y="299369"/>
                </a:lnTo>
                <a:lnTo>
                  <a:pt x="153599" y="307199"/>
                </a:lnTo>
                <a:lnTo>
                  <a:pt x="105050" y="299369"/>
                </a:lnTo>
                <a:lnTo>
                  <a:pt x="62885" y="277564"/>
                </a:lnTo>
                <a:lnTo>
                  <a:pt x="29635" y="244314"/>
                </a:lnTo>
                <a:lnTo>
                  <a:pt x="7830" y="202149"/>
                </a:lnTo>
                <a:lnTo>
                  <a:pt x="0" y="1535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496893" y="2816834"/>
            <a:ext cx="324875" cy="81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2173750" y="2187025"/>
            <a:ext cx="295275" cy="671195"/>
          </a:xfrm>
          <a:custGeom>
            <a:avLst/>
            <a:gdLst/>
            <a:ahLst/>
            <a:cxnLst/>
            <a:rect l="l" t="t" r="r" b="b"/>
            <a:pathLst>
              <a:path w="295275" h="671194">
                <a:moveTo>
                  <a:pt x="0" y="670799"/>
                </a:moveTo>
                <a:lnTo>
                  <a:pt x="207873" y="670799"/>
                </a:lnTo>
                <a:lnTo>
                  <a:pt x="207873" y="0"/>
                </a:lnTo>
                <a:lnTo>
                  <a:pt x="2948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2459124" y="2146034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2173750" y="2629224"/>
            <a:ext cx="327025" cy="228600"/>
          </a:xfrm>
          <a:custGeom>
            <a:avLst/>
            <a:gdLst/>
            <a:ahLst/>
            <a:cxnLst/>
            <a:rect l="l" t="t" r="r" b="b"/>
            <a:pathLst>
              <a:path w="327025" h="228600">
                <a:moveTo>
                  <a:pt x="0" y="228599"/>
                </a:moveTo>
                <a:lnTo>
                  <a:pt x="207874" y="228599"/>
                </a:lnTo>
                <a:lnTo>
                  <a:pt x="207874" y="0"/>
                </a:lnTo>
                <a:lnTo>
                  <a:pt x="326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490924" y="258823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2173750" y="2857824"/>
            <a:ext cx="305435" cy="217170"/>
          </a:xfrm>
          <a:custGeom>
            <a:avLst/>
            <a:gdLst/>
            <a:ahLst/>
            <a:cxnLst/>
            <a:rect l="l" t="t" r="r" b="b"/>
            <a:pathLst>
              <a:path w="305435" h="217169">
                <a:moveTo>
                  <a:pt x="0" y="0"/>
                </a:moveTo>
                <a:lnTo>
                  <a:pt x="209849" y="0"/>
                </a:lnTo>
                <a:lnTo>
                  <a:pt x="209849" y="216599"/>
                </a:lnTo>
                <a:lnTo>
                  <a:pt x="305399" y="2165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2469625" y="3033434"/>
            <a:ext cx="105500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2173750" y="2857824"/>
            <a:ext cx="295275" cy="756285"/>
          </a:xfrm>
          <a:custGeom>
            <a:avLst/>
            <a:gdLst/>
            <a:ahLst/>
            <a:cxnLst/>
            <a:rect l="l" t="t" r="r" b="b"/>
            <a:pathLst>
              <a:path w="295275" h="756285">
                <a:moveTo>
                  <a:pt x="0" y="0"/>
                </a:moveTo>
                <a:lnTo>
                  <a:pt x="204599" y="0"/>
                </a:lnTo>
                <a:lnTo>
                  <a:pt x="204599" y="755699"/>
                </a:lnTo>
                <a:lnTo>
                  <a:pt x="294899" y="7556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2459124" y="3572534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845249" y="1530919"/>
            <a:ext cx="1601470" cy="1905"/>
          </a:xfrm>
          <a:custGeom>
            <a:avLst/>
            <a:gdLst/>
            <a:ahLst/>
            <a:cxnLst/>
            <a:rect l="l" t="t" r="r" b="b"/>
            <a:pathLst>
              <a:path w="1601470" h="1905">
                <a:moveTo>
                  <a:pt x="0" y="1680"/>
                </a:moveTo>
                <a:lnTo>
                  <a:pt x="16013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2437091" y="1489929"/>
            <a:ext cx="105533" cy="819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2711499" y="1688619"/>
            <a:ext cx="81980" cy="3080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3350092" y="2726945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S PGothic"/>
                <a:cs typeface="MS PGothic"/>
              </a:rPr>
              <a:t>☉</a:t>
            </a:r>
          </a:p>
        </p:txBody>
      </p:sp>
      <p:sp>
        <p:nvSpPr>
          <p:cNvPr id="25" name="object 25"/>
          <p:cNvSpPr/>
          <p:nvPr/>
        </p:nvSpPr>
        <p:spPr>
          <a:xfrm>
            <a:off x="2826652" y="2641711"/>
            <a:ext cx="373380" cy="215900"/>
          </a:xfrm>
          <a:custGeom>
            <a:avLst/>
            <a:gdLst/>
            <a:ahLst/>
            <a:cxnLst/>
            <a:rect l="l" t="t" r="r" b="b"/>
            <a:pathLst>
              <a:path w="373380" h="215900">
                <a:moveTo>
                  <a:pt x="0" y="0"/>
                </a:moveTo>
                <a:lnTo>
                  <a:pt x="243749" y="0"/>
                </a:lnTo>
                <a:lnTo>
                  <a:pt x="243749" y="215399"/>
                </a:lnTo>
                <a:lnTo>
                  <a:pt x="373200" y="2153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3190327" y="2816120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2826649" y="2963199"/>
            <a:ext cx="384175" cy="148590"/>
          </a:xfrm>
          <a:custGeom>
            <a:avLst/>
            <a:gdLst/>
            <a:ahLst/>
            <a:cxnLst/>
            <a:rect l="l" t="t" r="r" b="b"/>
            <a:pathLst>
              <a:path w="384175" h="148589">
                <a:moveTo>
                  <a:pt x="0" y="148199"/>
                </a:moveTo>
                <a:lnTo>
                  <a:pt x="248999" y="148199"/>
                </a:lnTo>
                <a:lnTo>
                  <a:pt x="248999" y="0"/>
                </a:lnTo>
                <a:lnTo>
                  <a:pt x="383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3200824" y="2922209"/>
            <a:ext cx="105500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3361868" y="1372645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+</a:t>
            </a:r>
          </a:p>
        </p:txBody>
      </p:sp>
      <p:sp>
        <p:nvSpPr>
          <p:cNvPr id="30" name="object 30"/>
          <p:cNvSpPr/>
          <p:nvPr/>
        </p:nvSpPr>
        <p:spPr>
          <a:xfrm>
            <a:off x="2889340" y="1530794"/>
            <a:ext cx="273685" cy="1270"/>
          </a:xfrm>
          <a:custGeom>
            <a:avLst/>
            <a:gdLst/>
            <a:ahLst/>
            <a:cxnLst/>
            <a:rect l="l" t="t" r="r" b="b"/>
            <a:pathLst>
              <a:path w="273685" h="1269">
                <a:moveTo>
                  <a:pt x="0" y="0"/>
                </a:moveTo>
                <a:lnTo>
                  <a:pt x="273300" y="126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3152970" y="1491073"/>
            <a:ext cx="105645" cy="81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3441317" y="1784702"/>
            <a:ext cx="0" cy="932815"/>
          </a:xfrm>
          <a:custGeom>
            <a:avLst/>
            <a:gdLst/>
            <a:ahLst/>
            <a:cxnLst/>
            <a:rect l="l" t="t" r="r" b="b"/>
            <a:pathLst>
              <a:path h="932814">
                <a:moveTo>
                  <a:pt x="0" y="9326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3400326" y="1688726"/>
            <a:ext cx="81981" cy="105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4070904" y="1300243"/>
            <a:ext cx="285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t</a:t>
            </a:r>
          </a:p>
        </p:txBody>
      </p:sp>
      <p:sp>
        <p:nvSpPr>
          <p:cNvPr id="35" name="object 35"/>
          <p:cNvSpPr/>
          <p:nvPr/>
        </p:nvSpPr>
        <p:spPr>
          <a:xfrm>
            <a:off x="3605565" y="153259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>
                <a:moveTo>
                  <a:pt x="0" y="0"/>
                </a:moveTo>
                <a:lnTo>
                  <a:pt x="2843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3880440" y="1491604"/>
            <a:ext cx="105500" cy="819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4050575" y="2774762"/>
            <a:ext cx="371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213417" y="1755302"/>
            <a:ext cx="0" cy="848360"/>
          </a:xfrm>
          <a:custGeom>
            <a:avLst/>
            <a:gdLst/>
            <a:ahLst/>
            <a:cxnLst/>
            <a:rect l="l" t="t" r="r" b="b"/>
            <a:pathLst>
              <a:path h="848360">
                <a:moveTo>
                  <a:pt x="0" y="0"/>
                </a:moveTo>
                <a:lnTo>
                  <a:pt x="0" y="8477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4172427" y="2593577"/>
            <a:ext cx="81981" cy="105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4090406" y="3431320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S PGothic"/>
                <a:cs typeface="MS PGothic"/>
              </a:rPr>
              <a:t>☉</a:t>
            </a:r>
          </a:p>
        </p:txBody>
      </p:sp>
      <p:sp>
        <p:nvSpPr>
          <p:cNvPr id="41" name="object 41"/>
          <p:cNvSpPr/>
          <p:nvPr/>
        </p:nvSpPr>
        <p:spPr>
          <a:xfrm>
            <a:off x="2825780" y="3591277"/>
            <a:ext cx="1077595" cy="0"/>
          </a:xfrm>
          <a:custGeom>
            <a:avLst/>
            <a:gdLst/>
            <a:ahLst/>
            <a:cxnLst/>
            <a:rect l="l" t="t" r="r" b="b"/>
            <a:pathLst>
              <a:path w="1077595">
                <a:moveTo>
                  <a:pt x="0" y="0"/>
                </a:moveTo>
                <a:lnTo>
                  <a:pt x="10772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3893555" y="3550286"/>
            <a:ext cx="105500" cy="81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 txBox="1"/>
          <p:nvPr/>
        </p:nvSpPr>
        <p:spPr>
          <a:xfrm>
            <a:off x="4859052" y="3385408"/>
            <a:ext cx="302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h</a:t>
            </a:r>
            <a:r>
              <a:rPr sz="2400" baseline="-31250" dirty="0">
                <a:latin typeface="Arial"/>
                <a:cs typeface="Arial"/>
              </a:rPr>
              <a:t>t</a:t>
            </a:r>
          </a:p>
        </p:txBody>
      </p:sp>
      <p:sp>
        <p:nvSpPr>
          <p:cNvPr id="44" name="object 44"/>
          <p:cNvSpPr/>
          <p:nvPr/>
        </p:nvSpPr>
        <p:spPr>
          <a:xfrm>
            <a:off x="4457290" y="1532594"/>
            <a:ext cx="1127125" cy="0"/>
          </a:xfrm>
          <a:custGeom>
            <a:avLst/>
            <a:gdLst/>
            <a:ahLst/>
            <a:cxnLst/>
            <a:rect l="l" t="t" r="r" b="b"/>
            <a:pathLst>
              <a:path w="1127125">
                <a:moveTo>
                  <a:pt x="0" y="0"/>
                </a:moveTo>
                <a:lnTo>
                  <a:pt x="11264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5574265" y="1491604"/>
            <a:ext cx="105500" cy="819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4388407" y="3591269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>
                <a:moveTo>
                  <a:pt x="0" y="0"/>
                </a:moveTo>
                <a:lnTo>
                  <a:pt x="2843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4663282" y="3550279"/>
            <a:ext cx="105500" cy="81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5194420" y="3591269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616595" y="3550279"/>
            <a:ext cx="105500" cy="81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4172434" y="3076412"/>
            <a:ext cx="81980" cy="3155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138325" y="85107"/>
            <a:ext cx="455485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pc="-5" dirty="0"/>
              <a:t>Long Short </a:t>
            </a:r>
            <a:r>
              <a:rPr spc="-70" dirty="0"/>
              <a:t>Term </a:t>
            </a:r>
            <a:r>
              <a:rPr dirty="0"/>
              <a:t>Memory</a:t>
            </a:r>
            <a:r>
              <a:rPr spc="-75" dirty="0"/>
              <a:t> </a:t>
            </a:r>
            <a:r>
              <a:rPr dirty="0"/>
              <a:t>(LSTM)</a:t>
            </a:r>
          </a:p>
          <a:p>
            <a:pPr marL="12700">
              <a:lnSpc>
                <a:spcPts val="2155"/>
              </a:lnSpc>
            </a:pPr>
            <a:r>
              <a:rPr sz="1800" i="1" spc="-5" dirty="0">
                <a:latin typeface="Arial"/>
                <a:cs typeface="Arial"/>
              </a:rPr>
              <a:t>[Hochreiter et al.,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1997]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799916" y="3347494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stack</a:t>
            </a:r>
          </a:p>
        </p:txBody>
      </p:sp>
      <p:sp>
        <p:nvSpPr>
          <p:cNvPr id="53" name="object 53"/>
          <p:cNvSpPr/>
          <p:nvPr/>
        </p:nvSpPr>
        <p:spPr>
          <a:xfrm>
            <a:off x="2020149" y="3705574"/>
            <a:ext cx="0" cy="448309"/>
          </a:xfrm>
          <a:custGeom>
            <a:avLst/>
            <a:gdLst/>
            <a:ahLst/>
            <a:cxnLst/>
            <a:rect l="l" t="t" r="r" b="b"/>
            <a:pathLst>
              <a:path h="448310">
                <a:moveTo>
                  <a:pt x="0" y="4481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9159" y="3609599"/>
            <a:ext cx="81980" cy="105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636541" y="3459631"/>
            <a:ext cx="935990" cy="0"/>
          </a:xfrm>
          <a:custGeom>
            <a:avLst/>
            <a:gdLst/>
            <a:ahLst/>
            <a:cxnLst/>
            <a:rect l="l" t="t" r="r" b="b"/>
            <a:pathLst>
              <a:path w="935990">
                <a:moveTo>
                  <a:pt x="0" y="0"/>
                </a:moveTo>
                <a:lnTo>
                  <a:pt x="9353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562416" y="3418640"/>
            <a:ext cx="105500" cy="819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2027199" y="3125722"/>
            <a:ext cx="1905" cy="238125"/>
          </a:xfrm>
          <a:custGeom>
            <a:avLst/>
            <a:gdLst/>
            <a:ahLst/>
            <a:cxnLst/>
            <a:rect l="l" t="t" r="r" b="b"/>
            <a:pathLst>
              <a:path w="1905" h="238125">
                <a:moveTo>
                  <a:pt x="0" y="237901"/>
                </a:moveTo>
                <a:lnTo>
                  <a:pt x="141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987628" y="3029748"/>
            <a:ext cx="81979" cy="1056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094085" y="2339390"/>
            <a:ext cx="2875906" cy="19454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45225" y="4124080"/>
            <a:ext cx="4490720" cy="86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32790" algn="ctr">
              <a:lnSpc>
                <a:spcPts val="2755"/>
              </a:lnSpc>
            </a:pPr>
            <a:r>
              <a:rPr sz="2400" dirty="0">
                <a:latin typeface="Arial"/>
                <a:cs typeface="Arial"/>
              </a:rPr>
              <a:t>x</a:t>
            </a:r>
            <a:r>
              <a:rPr sz="2400" baseline="-31250" dirty="0">
                <a:latin typeface="Arial"/>
                <a:cs typeface="Arial"/>
              </a:rPr>
              <a:t>t</a:t>
            </a: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63" name="object 6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90</a:t>
            </a:fld>
            <a:endParaRPr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450" y="1125475"/>
            <a:ext cx="4427220" cy="2738120"/>
          </a:xfrm>
          <a:custGeom>
            <a:avLst/>
            <a:gdLst/>
            <a:ahLst/>
            <a:cxnLst/>
            <a:rect l="l" t="t" r="r" b="b"/>
            <a:pathLst>
              <a:path w="4427220" h="2738120">
                <a:moveTo>
                  <a:pt x="4150498" y="2738099"/>
                </a:moveTo>
                <a:lnTo>
                  <a:pt x="276301" y="2738099"/>
                </a:lnTo>
                <a:lnTo>
                  <a:pt x="226636" y="2733648"/>
                </a:lnTo>
                <a:lnTo>
                  <a:pt x="179891" y="2720813"/>
                </a:lnTo>
                <a:lnTo>
                  <a:pt x="136846" y="2700376"/>
                </a:lnTo>
                <a:lnTo>
                  <a:pt x="98284" y="2673117"/>
                </a:lnTo>
                <a:lnTo>
                  <a:pt x="64982" y="2639816"/>
                </a:lnTo>
                <a:lnTo>
                  <a:pt x="37723" y="2601253"/>
                </a:lnTo>
                <a:lnTo>
                  <a:pt x="17286" y="2558209"/>
                </a:lnTo>
                <a:lnTo>
                  <a:pt x="4451" y="2511464"/>
                </a:lnTo>
                <a:lnTo>
                  <a:pt x="0" y="2461798"/>
                </a:lnTo>
                <a:lnTo>
                  <a:pt x="0" y="276301"/>
                </a:lnTo>
                <a:lnTo>
                  <a:pt x="4451" y="226636"/>
                </a:lnTo>
                <a:lnTo>
                  <a:pt x="17286" y="179891"/>
                </a:lnTo>
                <a:lnTo>
                  <a:pt x="37723" y="136846"/>
                </a:lnTo>
                <a:lnTo>
                  <a:pt x="64982" y="98284"/>
                </a:lnTo>
                <a:lnTo>
                  <a:pt x="98284" y="64982"/>
                </a:lnTo>
                <a:lnTo>
                  <a:pt x="136846" y="37723"/>
                </a:lnTo>
                <a:lnTo>
                  <a:pt x="179891" y="17286"/>
                </a:lnTo>
                <a:lnTo>
                  <a:pt x="226636" y="4451"/>
                </a:lnTo>
                <a:lnTo>
                  <a:pt x="276301" y="0"/>
                </a:lnTo>
                <a:lnTo>
                  <a:pt x="4150498" y="0"/>
                </a:lnTo>
                <a:lnTo>
                  <a:pt x="4204653" y="5358"/>
                </a:lnTo>
                <a:lnTo>
                  <a:pt x="4256234" y="21032"/>
                </a:lnTo>
                <a:lnTo>
                  <a:pt x="4303790" y="46421"/>
                </a:lnTo>
                <a:lnTo>
                  <a:pt x="4345872" y="80926"/>
                </a:lnTo>
                <a:lnTo>
                  <a:pt x="4380378" y="123009"/>
                </a:lnTo>
                <a:lnTo>
                  <a:pt x="4405767" y="170565"/>
                </a:lnTo>
                <a:lnTo>
                  <a:pt x="4421441" y="222146"/>
                </a:lnTo>
                <a:lnTo>
                  <a:pt x="4426799" y="276301"/>
                </a:lnTo>
                <a:lnTo>
                  <a:pt x="4426799" y="2461798"/>
                </a:lnTo>
                <a:lnTo>
                  <a:pt x="4422348" y="2511464"/>
                </a:lnTo>
                <a:lnTo>
                  <a:pt x="4409513" y="2558209"/>
                </a:lnTo>
                <a:lnTo>
                  <a:pt x="4389076" y="2601253"/>
                </a:lnTo>
                <a:lnTo>
                  <a:pt x="4361817" y="2639816"/>
                </a:lnTo>
                <a:lnTo>
                  <a:pt x="4328516" y="2673117"/>
                </a:lnTo>
                <a:lnTo>
                  <a:pt x="4289953" y="2700376"/>
                </a:lnTo>
                <a:lnTo>
                  <a:pt x="4246909" y="2720813"/>
                </a:lnTo>
                <a:lnTo>
                  <a:pt x="4200164" y="2733648"/>
                </a:lnTo>
                <a:lnTo>
                  <a:pt x="4150498" y="27380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74450" y="1125475"/>
            <a:ext cx="4427220" cy="2738120"/>
          </a:xfrm>
          <a:custGeom>
            <a:avLst/>
            <a:gdLst/>
            <a:ahLst/>
            <a:cxnLst/>
            <a:rect l="l" t="t" r="r" b="b"/>
            <a:pathLst>
              <a:path w="4427220" h="2738120">
                <a:moveTo>
                  <a:pt x="0" y="276301"/>
                </a:moveTo>
                <a:lnTo>
                  <a:pt x="4451" y="226636"/>
                </a:lnTo>
                <a:lnTo>
                  <a:pt x="17286" y="179891"/>
                </a:lnTo>
                <a:lnTo>
                  <a:pt x="37723" y="136846"/>
                </a:lnTo>
                <a:lnTo>
                  <a:pt x="64982" y="98284"/>
                </a:lnTo>
                <a:lnTo>
                  <a:pt x="98284" y="64982"/>
                </a:lnTo>
                <a:lnTo>
                  <a:pt x="136846" y="37723"/>
                </a:lnTo>
                <a:lnTo>
                  <a:pt x="179891" y="17286"/>
                </a:lnTo>
                <a:lnTo>
                  <a:pt x="226636" y="4451"/>
                </a:lnTo>
                <a:lnTo>
                  <a:pt x="276301" y="0"/>
                </a:lnTo>
                <a:lnTo>
                  <a:pt x="4150498" y="0"/>
                </a:lnTo>
                <a:lnTo>
                  <a:pt x="4204653" y="5358"/>
                </a:lnTo>
                <a:lnTo>
                  <a:pt x="4256234" y="21032"/>
                </a:lnTo>
                <a:lnTo>
                  <a:pt x="4303790" y="46421"/>
                </a:lnTo>
                <a:lnTo>
                  <a:pt x="4345872" y="80926"/>
                </a:lnTo>
                <a:lnTo>
                  <a:pt x="4380378" y="123009"/>
                </a:lnTo>
                <a:lnTo>
                  <a:pt x="4405767" y="170565"/>
                </a:lnTo>
                <a:lnTo>
                  <a:pt x="4421441" y="222146"/>
                </a:lnTo>
                <a:lnTo>
                  <a:pt x="4426799" y="276301"/>
                </a:lnTo>
                <a:lnTo>
                  <a:pt x="4426799" y="2461798"/>
                </a:lnTo>
                <a:lnTo>
                  <a:pt x="4422348" y="2511464"/>
                </a:lnTo>
                <a:lnTo>
                  <a:pt x="4409513" y="2558209"/>
                </a:lnTo>
                <a:lnTo>
                  <a:pt x="4389076" y="2601253"/>
                </a:lnTo>
                <a:lnTo>
                  <a:pt x="4361817" y="2639816"/>
                </a:lnTo>
                <a:lnTo>
                  <a:pt x="4328516" y="2673117"/>
                </a:lnTo>
                <a:lnTo>
                  <a:pt x="4289953" y="2700376"/>
                </a:lnTo>
                <a:lnTo>
                  <a:pt x="4246909" y="2720813"/>
                </a:lnTo>
                <a:lnTo>
                  <a:pt x="4200164" y="2733648"/>
                </a:lnTo>
                <a:lnTo>
                  <a:pt x="4150498" y="2738099"/>
                </a:lnTo>
                <a:lnTo>
                  <a:pt x="276301" y="2738099"/>
                </a:lnTo>
                <a:lnTo>
                  <a:pt x="226636" y="2733648"/>
                </a:lnTo>
                <a:lnTo>
                  <a:pt x="179891" y="2720813"/>
                </a:lnTo>
                <a:lnTo>
                  <a:pt x="136846" y="2700376"/>
                </a:lnTo>
                <a:lnTo>
                  <a:pt x="98284" y="2673117"/>
                </a:lnTo>
                <a:lnTo>
                  <a:pt x="64982" y="2639816"/>
                </a:lnTo>
                <a:lnTo>
                  <a:pt x="37723" y="2601253"/>
                </a:lnTo>
                <a:lnTo>
                  <a:pt x="17286" y="2558209"/>
                </a:lnTo>
                <a:lnTo>
                  <a:pt x="4451" y="2511464"/>
                </a:lnTo>
                <a:lnTo>
                  <a:pt x="0" y="2461798"/>
                </a:lnTo>
                <a:lnTo>
                  <a:pt x="0" y="276301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04062" y="1326732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6462" y="1542632"/>
            <a:ext cx="262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t-1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0104" y="3394657"/>
            <a:ext cx="48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20833" dirty="0">
                <a:latin typeface="Arial"/>
                <a:cs typeface="Arial"/>
              </a:rPr>
              <a:t>h</a:t>
            </a:r>
            <a:r>
              <a:rPr sz="1600" spc="-5" dirty="0">
                <a:latin typeface="Arial"/>
                <a:cs typeface="Arial"/>
              </a:rPr>
              <a:t>t-1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40342" y="1884293"/>
            <a:ext cx="169545" cy="136017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indent="41910" algn="just">
              <a:lnSpc>
                <a:spcPct val="120400"/>
              </a:lnSpc>
              <a:spcBef>
                <a:spcPts val="204"/>
              </a:spcBef>
            </a:pPr>
            <a:r>
              <a:rPr sz="2400" dirty="0">
                <a:latin typeface="Arial"/>
                <a:cs typeface="Arial"/>
              </a:rPr>
              <a:t>f  i  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40342" y="3385408"/>
            <a:ext cx="169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74857" y="265195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</a:t>
            </a:r>
          </a:p>
        </p:txBody>
      </p:sp>
      <p:sp>
        <p:nvSpPr>
          <p:cNvPr id="10" name="object 10"/>
          <p:cNvSpPr/>
          <p:nvPr/>
        </p:nvSpPr>
        <p:spPr>
          <a:xfrm>
            <a:off x="1866550" y="2704225"/>
            <a:ext cx="307340" cy="307340"/>
          </a:xfrm>
          <a:custGeom>
            <a:avLst/>
            <a:gdLst/>
            <a:ahLst/>
            <a:cxnLst/>
            <a:rect l="l" t="t" r="r" b="b"/>
            <a:pathLst>
              <a:path w="307339" h="307339">
                <a:moveTo>
                  <a:pt x="153599" y="307199"/>
                </a:moveTo>
                <a:lnTo>
                  <a:pt x="105050" y="299369"/>
                </a:lnTo>
                <a:lnTo>
                  <a:pt x="62885" y="277564"/>
                </a:lnTo>
                <a:lnTo>
                  <a:pt x="29635" y="244314"/>
                </a:lnTo>
                <a:lnTo>
                  <a:pt x="7830" y="202149"/>
                </a:lnTo>
                <a:lnTo>
                  <a:pt x="0" y="153599"/>
                </a:lnTo>
                <a:lnTo>
                  <a:pt x="7830" y="105050"/>
                </a:lnTo>
                <a:lnTo>
                  <a:pt x="29635" y="62885"/>
                </a:lnTo>
                <a:lnTo>
                  <a:pt x="62885" y="29635"/>
                </a:lnTo>
                <a:lnTo>
                  <a:pt x="105050" y="7830"/>
                </a:lnTo>
                <a:lnTo>
                  <a:pt x="153599" y="0"/>
                </a:lnTo>
                <a:lnTo>
                  <a:pt x="183705" y="2978"/>
                </a:lnTo>
                <a:lnTo>
                  <a:pt x="238817" y="25806"/>
                </a:lnTo>
                <a:lnTo>
                  <a:pt x="281393" y="68382"/>
                </a:lnTo>
                <a:lnTo>
                  <a:pt x="304221" y="123494"/>
                </a:lnTo>
                <a:lnTo>
                  <a:pt x="307199" y="153599"/>
                </a:lnTo>
                <a:lnTo>
                  <a:pt x="299369" y="202149"/>
                </a:lnTo>
                <a:lnTo>
                  <a:pt x="277564" y="244314"/>
                </a:lnTo>
                <a:lnTo>
                  <a:pt x="244314" y="277564"/>
                </a:lnTo>
                <a:lnTo>
                  <a:pt x="202149" y="299369"/>
                </a:lnTo>
                <a:lnTo>
                  <a:pt x="153599" y="3071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866550" y="2704225"/>
            <a:ext cx="307340" cy="307340"/>
          </a:xfrm>
          <a:custGeom>
            <a:avLst/>
            <a:gdLst/>
            <a:ahLst/>
            <a:cxnLst/>
            <a:rect l="l" t="t" r="r" b="b"/>
            <a:pathLst>
              <a:path w="307339" h="307339">
                <a:moveTo>
                  <a:pt x="0" y="153599"/>
                </a:moveTo>
                <a:lnTo>
                  <a:pt x="7830" y="105050"/>
                </a:lnTo>
                <a:lnTo>
                  <a:pt x="29635" y="62885"/>
                </a:lnTo>
                <a:lnTo>
                  <a:pt x="62885" y="29635"/>
                </a:lnTo>
                <a:lnTo>
                  <a:pt x="105050" y="7830"/>
                </a:lnTo>
                <a:lnTo>
                  <a:pt x="153599" y="0"/>
                </a:lnTo>
                <a:lnTo>
                  <a:pt x="212380" y="11692"/>
                </a:lnTo>
                <a:lnTo>
                  <a:pt x="262211" y="44988"/>
                </a:lnTo>
                <a:lnTo>
                  <a:pt x="295507" y="94819"/>
                </a:lnTo>
                <a:lnTo>
                  <a:pt x="307199" y="153599"/>
                </a:lnTo>
                <a:lnTo>
                  <a:pt x="299369" y="202149"/>
                </a:lnTo>
                <a:lnTo>
                  <a:pt x="277564" y="244314"/>
                </a:lnTo>
                <a:lnTo>
                  <a:pt x="244314" y="277564"/>
                </a:lnTo>
                <a:lnTo>
                  <a:pt x="202149" y="299369"/>
                </a:lnTo>
                <a:lnTo>
                  <a:pt x="153599" y="307199"/>
                </a:lnTo>
                <a:lnTo>
                  <a:pt x="105050" y="299369"/>
                </a:lnTo>
                <a:lnTo>
                  <a:pt x="62885" y="277564"/>
                </a:lnTo>
                <a:lnTo>
                  <a:pt x="29635" y="244314"/>
                </a:lnTo>
                <a:lnTo>
                  <a:pt x="7830" y="202149"/>
                </a:lnTo>
                <a:lnTo>
                  <a:pt x="0" y="1535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496893" y="2816834"/>
            <a:ext cx="324875" cy="81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2173750" y="2187025"/>
            <a:ext cx="295275" cy="671195"/>
          </a:xfrm>
          <a:custGeom>
            <a:avLst/>
            <a:gdLst/>
            <a:ahLst/>
            <a:cxnLst/>
            <a:rect l="l" t="t" r="r" b="b"/>
            <a:pathLst>
              <a:path w="295275" h="671194">
                <a:moveTo>
                  <a:pt x="0" y="670799"/>
                </a:moveTo>
                <a:lnTo>
                  <a:pt x="207873" y="670799"/>
                </a:lnTo>
                <a:lnTo>
                  <a:pt x="207873" y="0"/>
                </a:lnTo>
                <a:lnTo>
                  <a:pt x="2948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2459124" y="2146034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2173750" y="2629224"/>
            <a:ext cx="327025" cy="228600"/>
          </a:xfrm>
          <a:custGeom>
            <a:avLst/>
            <a:gdLst/>
            <a:ahLst/>
            <a:cxnLst/>
            <a:rect l="l" t="t" r="r" b="b"/>
            <a:pathLst>
              <a:path w="327025" h="228600">
                <a:moveTo>
                  <a:pt x="0" y="228599"/>
                </a:moveTo>
                <a:lnTo>
                  <a:pt x="207874" y="228599"/>
                </a:lnTo>
                <a:lnTo>
                  <a:pt x="207874" y="0"/>
                </a:lnTo>
                <a:lnTo>
                  <a:pt x="326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490924" y="258823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2173750" y="2857824"/>
            <a:ext cx="305435" cy="217170"/>
          </a:xfrm>
          <a:custGeom>
            <a:avLst/>
            <a:gdLst/>
            <a:ahLst/>
            <a:cxnLst/>
            <a:rect l="l" t="t" r="r" b="b"/>
            <a:pathLst>
              <a:path w="305435" h="217169">
                <a:moveTo>
                  <a:pt x="0" y="0"/>
                </a:moveTo>
                <a:lnTo>
                  <a:pt x="209849" y="0"/>
                </a:lnTo>
                <a:lnTo>
                  <a:pt x="209849" y="216599"/>
                </a:lnTo>
                <a:lnTo>
                  <a:pt x="305399" y="2165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2469625" y="3033434"/>
            <a:ext cx="105500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2173750" y="2857824"/>
            <a:ext cx="295275" cy="756285"/>
          </a:xfrm>
          <a:custGeom>
            <a:avLst/>
            <a:gdLst/>
            <a:ahLst/>
            <a:cxnLst/>
            <a:rect l="l" t="t" r="r" b="b"/>
            <a:pathLst>
              <a:path w="295275" h="756285">
                <a:moveTo>
                  <a:pt x="0" y="0"/>
                </a:moveTo>
                <a:lnTo>
                  <a:pt x="204599" y="0"/>
                </a:lnTo>
                <a:lnTo>
                  <a:pt x="204599" y="755699"/>
                </a:lnTo>
                <a:lnTo>
                  <a:pt x="294899" y="7556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2459124" y="3572534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845249" y="1530919"/>
            <a:ext cx="1601470" cy="1905"/>
          </a:xfrm>
          <a:custGeom>
            <a:avLst/>
            <a:gdLst/>
            <a:ahLst/>
            <a:cxnLst/>
            <a:rect l="l" t="t" r="r" b="b"/>
            <a:pathLst>
              <a:path w="1601470" h="1905">
                <a:moveTo>
                  <a:pt x="0" y="1680"/>
                </a:moveTo>
                <a:lnTo>
                  <a:pt x="16013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2437091" y="1489929"/>
            <a:ext cx="105533" cy="819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2711499" y="1688619"/>
            <a:ext cx="81980" cy="3080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3350092" y="2726945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S PGothic"/>
                <a:cs typeface="MS PGothic"/>
              </a:rPr>
              <a:t>☉</a:t>
            </a:r>
          </a:p>
        </p:txBody>
      </p:sp>
      <p:sp>
        <p:nvSpPr>
          <p:cNvPr id="25" name="object 25"/>
          <p:cNvSpPr/>
          <p:nvPr/>
        </p:nvSpPr>
        <p:spPr>
          <a:xfrm>
            <a:off x="2826652" y="2641711"/>
            <a:ext cx="373380" cy="215900"/>
          </a:xfrm>
          <a:custGeom>
            <a:avLst/>
            <a:gdLst/>
            <a:ahLst/>
            <a:cxnLst/>
            <a:rect l="l" t="t" r="r" b="b"/>
            <a:pathLst>
              <a:path w="373380" h="215900">
                <a:moveTo>
                  <a:pt x="0" y="0"/>
                </a:moveTo>
                <a:lnTo>
                  <a:pt x="243749" y="0"/>
                </a:lnTo>
                <a:lnTo>
                  <a:pt x="243749" y="215399"/>
                </a:lnTo>
                <a:lnTo>
                  <a:pt x="373200" y="2153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3190327" y="2816120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2826649" y="2963199"/>
            <a:ext cx="384175" cy="148590"/>
          </a:xfrm>
          <a:custGeom>
            <a:avLst/>
            <a:gdLst/>
            <a:ahLst/>
            <a:cxnLst/>
            <a:rect l="l" t="t" r="r" b="b"/>
            <a:pathLst>
              <a:path w="384175" h="148589">
                <a:moveTo>
                  <a:pt x="0" y="148199"/>
                </a:moveTo>
                <a:lnTo>
                  <a:pt x="248999" y="148199"/>
                </a:lnTo>
                <a:lnTo>
                  <a:pt x="248999" y="0"/>
                </a:lnTo>
                <a:lnTo>
                  <a:pt x="383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3200824" y="2922209"/>
            <a:ext cx="105500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2889340" y="1530794"/>
            <a:ext cx="273685" cy="1270"/>
          </a:xfrm>
          <a:custGeom>
            <a:avLst/>
            <a:gdLst/>
            <a:ahLst/>
            <a:cxnLst/>
            <a:rect l="l" t="t" r="r" b="b"/>
            <a:pathLst>
              <a:path w="273685" h="1269">
                <a:moveTo>
                  <a:pt x="0" y="0"/>
                </a:moveTo>
                <a:lnTo>
                  <a:pt x="273300" y="126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3152970" y="1491073"/>
            <a:ext cx="105645" cy="81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3441317" y="1784702"/>
            <a:ext cx="0" cy="932815"/>
          </a:xfrm>
          <a:custGeom>
            <a:avLst/>
            <a:gdLst/>
            <a:ahLst/>
            <a:cxnLst/>
            <a:rect l="l" t="t" r="r" b="b"/>
            <a:pathLst>
              <a:path h="932814">
                <a:moveTo>
                  <a:pt x="0" y="9326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3400326" y="1688726"/>
            <a:ext cx="81981" cy="105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906100" y="1300243"/>
            <a:ext cx="4841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1630045" algn="l"/>
                <a:tab pos="2468245" algn="l"/>
                <a:tab pos="3202305" algn="l"/>
                <a:tab pos="3665220" algn="l"/>
                <a:tab pos="4828540" algn="l"/>
              </a:tabLst>
            </a:pPr>
            <a:r>
              <a:rPr sz="3600" u="heavy" baseline="-4629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600" spc="397" baseline="-4629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MS PGothic"/>
                <a:cs typeface="MS PGothic"/>
              </a:rPr>
              <a:t>☉	</a:t>
            </a:r>
            <a:r>
              <a:rPr sz="2700" baseline="1543" dirty="0">
                <a:latin typeface="Arial"/>
                <a:cs typeface="Arial"/>
              </a:rPr>
              <a:t>+	</a:t>
            </a:r>
            <a:r>
              <a:rPr sz="2400" dirty="0">
                <a:latin typeface="Arial"/>
                <a:cs typeface="Arial"/>
              </a:rPr>
              <a:t>c	</a:t>
            </a:r>
            <a:r>
              <a:rPr sz="2400" u="heavy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48704" y="1516143"/>
            <a:ext cx="819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t</a:t>
            </a:r>
          </a:p>
        </p:txBody>
      </p:sp>
      <p:sp>
        <p:nvSpPr>
          <p:cNvPr id="35" name="object 35"/>
          <p:cNvSpPr/>
          <p:nvPr/>
        </p:nvSpPr>
        <p:spPr>
          <a:xfrm>
            <a:off x="3605565" y="153259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>
                <a:moveTo>
                  <a:pt x="0" y="0"/>
                </a:moveTo>
                <a:lnTo>
                  <a:pt x="2843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3880440" y="1491604"/>
            <a:ext cx="105500" cy="819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4050575" y="2774762"/>
            <a:ext cx="371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213417" y="1755302"/>
            <a:ext cx="0" cy="848360"/>
          </a:xfrm>
          <a:custGeom>
            <a:avLst/>
            <a:gdLst/>
            <a:ahLst/>
            <a:cxnLst/>
            <a:rect l="l" t="t" r="r" b="b"/>
            <a:pathLst>
              <a:path h="848360">
                <a:moveTo>
                  <a:pt x="0" y="0"/>
                </a:moveTo>
                <a:lnTo>
                  <a:pt x="0" y="8477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4172427" y="2593577"/>
            <a:ext cx="81981" cy="105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4090406" y="3431320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S PGothic"/>
                <a:cs typeface="MS PGothic"/>
              </a:rPr>
              <a:t>☉</a:t>
            </a:r>
          </a:p>
        </p:txBody>
      </p:sp>
      <p:sp>
        <p:nvSpPr>
          <p:cNvPr id="41" name="object 41"/>
          <p:cNvSpPr/>
          <p:nvPr/>
        </p:nvSpPr>
        <p:spPr>
          <a:xfrm>
            <a:off x="2825780" y="3591277"/>
            <a:ext cx="1077595" cy="0"/>
          </a:xfrm>
          <a:custGeom>
            <a:avLst/>
            <a:gdLst/>
            <a:ahLst/>
            <a:cxnLst/>
            <a:rect l="l" t="t" r="r" b="b"/>
            <a:pathLst>
              <a:path w="1077595">
                <a:moveTo>
                  <a:pt x="0" y="0"/>
                </a:moveTo>
                <a:lnTo>
                  <a:pt x="10772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3893555" y="3550286"/>
            <a:ext cx="105500" cy="81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 txBox="1"/>
          <p:nvPr/>
        </p:nvSpPr>
        <p:spPr>
          <a:xfrm>
            <a:off x="4859052" y="3385408"/>
            <a:ext cx="302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h</a:t>
            </a:r>
            <a:r>
              <a:rPr sz="2400" baseline="-31250" dirty="0">
                <a:latin typeface="Arial"/>
                <a:cs typeface="Arial"/>
              </a:rPr>
              <a:t>t</a:t>
            </a:r>
          </a:p>
        </p:txBody>
      </p:sp>
      <p:sp>
        <p:nvSpPr>
          <p:cNvPr id="44" name="object 44"/>
          <p:cNvSpPr/>
          <p:nvPr/>
        </p:nvSpPr>
        <p:spPr>
          <a:xfrm>
            <a:off x="4457290" y="1532594"/>
            <a:ext cx="1127125" cy="0"/>
          </a:xfrm>
          <a:custGeom>
            <a:avLst/>
            <a:gdLst/>
            <a:ahLst/>
            <a:cxnLst/>
            <a:rect l="l" t="t" r="r" b="b"/>
            <a:pathLst>
              <a:path w="1127125">
                <a:moveTo>
                  <a:pt x="0" y="0"/>
                </a:moveTo>
                <a:lnTo>
                  <a:pt x="11264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5574265" y="1491604"/>
            <a:ext cx="105500" cy="819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4388407" y="3591269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>
                <a:moveTo>
                  <a:pt x="0" y="0"/>
                </a:moveTo>
                <a:lnTo>
                  <a:pt x="2843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4663282" y="3550279"/>
            <a:ext cx="105500" cy="81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5194420" y="3591269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6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616595" y="3550279"/>
            <a:ext cx="105500" cy="81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4172434" y="3076412"/>
            <a:ext cx="81980" cy="3155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Long Short </a:t>
            </a:r>
            <a:r>
              <a:rPr spc="-70" dirty="0"/>
              <a:t>Term </a:t>
            </a:r>
            <a:r>
              <a:rPr dirty="0"/>
              <a:t>Memory (LSTM): </a:t>
            </a:r>
            <a:r>
              <a:rPr spc="-5" dirty="0"/>
              <a:t>Gradient</a:t>
            </a:r>
            <a:r>
              <a:rPr spc="-85" dirty="0"/>
              <a:t> </a:t>
            </a:r>
            <a:r>
              <a:rPr spc="-5" dirty="0"/>
              <a:t>Flow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799916" y="3347494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stack</a:t>
            </a:r>
          </a:p>
        </p:txBody>
      </p:sp>
      <p:sp>
        <p:nvSpPr>
          <p:cNvPr id="53" name="object 53"/>
          <p:cNvSpPr/>
          <p:nvPr/>
        </p:nvSpPr>
        <p:spPr>
          <a:xfrm>
            <a:off x="2020149" y="3705574"/>
            <a:ext cx="0" cy="448309"/>
          </a:xfrm>
          <a:custGeom>
            <a:avLst/>
            <a:gdLst/>
            <a:ahLst/>
            <a:cxnLst/>
            <a:rect l="l" t="t" r="r" b="b"/>
            <a:pathLst>
              <a:path h="448310">
                <a:moveTo>
                  <a:pt x="0" y="4481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1979159" y="3609599"/>
            <a:ext cx="81980" cy="105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636541" y="3459631"/>
            <a:ext cx="935990" cy="0"/>
          </a:xfrm>
          <a:custGeom>
            <a:avLst/>
            <a:gdLst/>
            <a:ahLst/>
            <a:cxnLst/>
            <a:rect l="l" t="t" r="r" b="b"/>
            <a:pathLst>
              <a:path w="935990">
                <a:moveTo>
                  <a:pt x="0" y="0"/>
                </a:moveTo>
                <a:lnTo>
                  <a:pt x="9353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562416" y="3418640"/>
            <a:ext cx="105500" cy="819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2027199" y="3125722"/>
            <a:ext cx="1905" cy="238125"/>
          </a:xfrm>
          <a:custGeom>
            <a:avLst/>
            <a:gdLst/>
            <a:ahLst/>
            <a:cxnLst/>
            <a:rect l="l" t="t" r="r" b="b"/>
            <a:pathLst>
              <a:path w="1905" h="238125">
                <a:moveTo>
                  <a:pt x="0" y="237901"/>
                </a:moveTo>
                <a:lnTo>
                  <a:pt x="141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987628" y="3029748"/>
            <a:ext cx="81979" cy="1056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094085" y="2339390"/>
            <a:ext cx="2875906" cy="19454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4475524" y="1629309"/>
            <a:ext cx="105500" cy="819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3654149" y="1659309"/>
            <a:ext cx="338375" cy="819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2910374" y="1673309"/>
            <a:ext cx="338375" cy="819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835524" y="1663459"/>
            <a:ext cx="105500" cy="819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 txBox="1"/>
          <p:nvPr/>
        </p:nvSpPr>
        <p:spPr>
          <a:xfrm>
            <a:off x="125625" y="450105"/>
            <a:ext cx="8669655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2025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[Hochreiter et al.,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1997]</a:t>
            </a:r>
            <a:endParaRPr sz="1800" dirty="0">
              <a:latin typeface="Arial"/>
              <a:cs typeface="Arial"/>
            </a:endParaRPr>
          </a:p>
          <a:p>
            <a:pPr marR="17780" algn="r">
              <a:lnSpc>
                <a:spcPts val="2025"/>
              </a:lnSpc>
            </a:pPr>
            <a:r>
              <a:rPr sz="1800" spc="-5" dirty="0">
                <a:latin typeface="Arial"/>
                <a:cs typeface="Arial"/>
              </a:rPr>
              <a:t>Backpropagation from </a:t>
            </a:r>
            <a:r>
              <a:rPr sz="1800" spc="30" dirty="0">
                <a:latin typeface="Arial"/>
                <a:cs typeface="Arial"/>
              </a:rPr>
              <a:t>c</a:t>
            </a:r>
            <a:r>
              <a:rPr sz="1800" spc="44" baseline="-32407" dirty="0">
                <a:latin typeface="Arial"/>
                <a:cs typeface="Arial"/>
              </a:rPr>
              <a:t>t</a:t>
            </a:r>
            <a:r>
              <a:rPr sz="1800" spc="112" baseline="-32407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45225" y="4124080"/>
            <a:ext cx="4490720" cy="86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32790" algn="ctr">
              <a:lnSpc>
                <a:spcPts val="2755"/>
              </a:lnSpc>
            </a:pPr>
            <a:r>
              <a:rPr sz="2400" dirty="0">
                <a:latin typeface="Arial"/>
                <a:cs typeface="Arial"/>
              </a:rPr>
              <a:t>x</a:t>
            </a:r>
            <a:r>
              <a:rPr sz="2400" baseline="-31250" dirty="0">
                <a:latin typeface="Arial"/>
                <a:cs typeface="Arial"/>
              </a:rPr>
              <a:t>t</a:t>
            </a: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dirty="0"/>
              <a:t>91</a:t>
            </a:fld>
            <a:endParaRPr dirty="0"/>
          </a:p>
        </p:txBody>
      </p:sp>
      <p:sp>
        <p:nvSpPr>
          <p:cNvPr id="65" name="object 65"/>
          <p:cNvSpPr txBox="1"/>
          <p:nvPr/>
        </p:nvSpPr>
        <p:spPr>
          <a:xfrm>
            <a:off x="6021925" y="966156"/>
            <a:ext cx="289496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 marR="304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</a:t>
            </a:r>
            <a:r>
              <a:rPr sz="1800" spc="-7" baseline="-32407" dirty="0">
                <a:latin typeface="Arial"/>
                <a:cs typeface="Arial"/>
              </a:rPr>
              <a:t>t-1 </a:t>
            </a:r>
            <a:r>
              <a:rPr sz="1800" spc="-5" dirty="0">
                <a:latin typeface="Arial"/>
                <a:cs typeface="Arial"/>
              </a:rPr>
              <a:t>only elementwise  </a:t>
            </a:r>
            <a:r>
              <a:rPr sz="1800" dirty="0">
                <a:latin typeface="Arial"/>
                <a:cs typeface="Arial"/>
              </a:rPr>
              <a:t>multiplication </a:t>
            </a:r>
            <a:r>
              <a:rPr sz="1800" spc="-5" dirty="0">
                <a:latin typeface="Arial"/>
                <a:cs typeface="Arial"/>
              </a:rPr>
              <a:t>by f, no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matrix  multiply </a:t>
            </a:r>
            <a:r>
              <a:rPr sz="1800" spc="-5" dirty="0">
                <a:latin typeface="Arial"/>
                <a:cs typeface="Arial"/>
              </a:rPr>
              <a:t>by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Long Short </a:t>
            </a:r>
            <a:r>
              <a:rPr spc="-70" dirty="0"/>
              <a:t>Term </a:t>
            </a:r>
            <a:r>
              <a:rPr dirty="0"/>
              <a:t>Memory (LSTM): </a:t>
            </a:r>
            <a:r>
              <a:rPr spc="-5" dirty="0"/>
              <a:t>Gradient</a:t>
            </a:r>
            <a:r>
              <a:rPr spc="-85" dirty="0"/>
              <a:t> </a:t>
            </a:r>
            <a:r>
              <a:rPr spc="-5" dirty="0"/>
              <a:t>Flow</a:t>
            </a:r>
          </a:p>
        </p:txBody>
      </p:sp>
      <p:sp>
        <p:nvSpPr>
          <p:cNvPr id="3" name="object 3"/>
          <p:cNvSpPr/>
          <p:nvPr/>
        </p:nvSpPr>
        <p:spPr>
          <a:xfrm>
            <a:off x="308951" y="1546390"/>
            <a:ext cx="2739285" cy="16357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173534" y="1546390"/>
            <a:ext cx="2739285" cy="16357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6047805" y="1546390"/>
            <a:ext cx="2739285" cy="16357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745030" y="1567408"/>
            <a:ext cx="341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3</a:t>
            </a:r>
          </a:p>
        </p:txBody>
      </p:sp>
      <p:sp>
        <p:nvSpPr>
          <p:cNvPr id="7" name="object 7"/>
          <p:cNvSpPr/>
          <p:nvPr/>
        </p:nvSpPr>
        <p:spPr>
          <a:xfrm>
            <a:off x="490024" y="1390724"/>
            <a:ext cx="8138795" cy="0"/>
          </a:xfrm>
          <a:custGeom>
            <a:avLst/>
            <a:gdLst/>
            <a:ahLst/>
            <a:cxnLst/>
            <a:rect l="l" t="t" r="r" b="b"/>
            <a:pathLst>
              <a:path w="8138795">
                <a:moveTo>
                  <a:pt x="8138249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46061" y="1329239"/>
            <a:ext cx="158251" cy="122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5258" y="393445"/>
            <a:ext cx="6991984" cy="156527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545"/>
              </a:spcBef>
            </a:pPr>
            <a:r>
              <a:rPr sz="1800" i="1" spc="-5" dirty="0">
                <a:latin typeface="Arial"/>
                <a:cs typeface="Arial"/>
              </a:rPr>
              <a:t>[Hochreiter et al.,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1997]</a:t>
            </a:r>
            <a:endParaRPr sz="1800" dirty="0">
              <a:latin typeface="Arial"/>
              <a:cs typeface="Arial"/>
            </a:endParaRPr>
          </a:p>
          <a:p>
            <a:pPr marL="2290445">
              <a:lnSpc>
                <a:spcPct val="100000"/>
              </a:lnSpc>
              <a:spcBef>
                <a:spcPts val="745"/>
              </a:spcBef>
            </a:pP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Uninterrupted gradient</a:t>
            </a:r>
            <a:r>
              <a:rPr sz="30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flow!</a:t>
            </a:r>
            <a:endParaRPr sz="3000" dirty="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2290"/>
              </a:spcBef>
              <a:tabLst>
                <a:tab pos="2940685" algn="l"/>
                <a:tab pos="5798185" algn="l"/>
              </a:tabLst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0	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1	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baseline="-31250" dirty="0">
                <a:latin typeface="Arial"/>
                <a:cs typeface="Arial"/>
              </a:rPr>
              <a:t>2</a:t>
            </a:r>
          </a:p>
        </p:txBody>
      </p:sp>
      <p:sp>
        <p:nvSpPr>
          <p:cNvPr id="10" name="object 10"/>
          <p:cNvSpPr/>
          <p:nvPr/>
        </p:nvSpPr>
        <p:spPr>
          <a:xfrm>
            <a:off x="1893000" y="3591759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852651" y="3591759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80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5553801" y="3595375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F4CCC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5513451" y="3595375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79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2433159" y="3591743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EAD1D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2392808" y="3591743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80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010919" y="3589679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FCE4CD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970569" y="3589679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80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435873" y="3590251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5395523" y="3590252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79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2128503" y="3591743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C9DAF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2088153" y="3591743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80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4A86E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2319278" y="3591743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EAD1D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2278927" y="3591743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80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2359628" y="4092443"/>
            <a:ext cx="33655" cy="0"/>
          </a:xfrm>
          <a:custGeom>
            <a:avLst/>
            <a:gdLst/>
            <a:ahLst/>
            <a:cxnLst/>
            <a:rect l="l" t="t" r="r" b="b"/>
            <a:pathLst>
              <a:path w="33655">
                <a:moveTo>
                  <a:pt x="0" y="0"/>
                </a:moveTo>
                <a:lnTo>
                  <a:pt x="332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2205450" y="4069147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4" h="46989">
                <a:moveTo>
                  <a:pt x="18449" y="46799"/>
                </a:moveTo>
                <a:lnTo>
                  <a:pt x="11268" y="44961"/>
                </a:lnTo>
                <a:lnTo>
                  <a:pt x="5403" y="39946"/>
                </a:lnTo>
                <a:lnTo>
                  <a:pt x="1449" y="32508"/>
                </a:lnTo>
                <a:lnTo>
                  <a:pt x="0" y="23399"/>
                </a:lnTo>
                <a:lnTo>
                  <a:pt x="1449" y="14291"/>
                </a:lnTo>
                <a:lnTo>
                  <a:pt x="5403" y="6853"/>
                </a:lnTo>
                <a:lnTo>
                  <a:pt x="11268" y="1838"/>
                </a:lnTo>
                <a:lnTo>
                  <a:pt x="18449" y="0"/>
                </a:lnTo>
                <a:lnTo>
                  <a:pt x="25631" y="1838"/>
                </a:lnTo>
                <a:lnTo>
                  <a:pt x="31496" y="6853"/>
                </a:lnTo>
                <a:lnTo>
                  <a:pt x="35450" y="14291"/>
                </a:lnTo>
                <a:lnTo>
                  <a:pt x="36899" y="23399"/>
                </a:lnTo>
                <a:lnTo>
                  <a:pt x="35450" y="32508"/>
                </a:lnTo>
                <a:lnTo>
                  <a:pt x="31496" y="39946"/>
                </a:lnTo>
                <a:lnTo>
                  <a:pt x="25631" y="44961"/>
                </a:lnTo>
                <a:lnTo>
                  <a:pt x="18449" y="467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2205450" y="4069147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4" h="46989">
                <a:moveTo>
                  <a:pt x="18449" y="0"/>
                </a:moveTo>
                <a:lnTo>
                  <a:pt x="25631" y="1838"/>
                </a:lnTo>
                <a:lnTo>
                  <a:pt x="31496" y="6853"/>
                </a:lnTo>
                <a:lnTo>
                  <a:pt x="35450" y="14291"/>
                </a:lnTo>
                <a:lnTo>
                  <a:pt x="36899" y="23399"/>
                </a:lnTo>
                <a:lnTo>
                  <a:pt x="35450" y="32508"/>
                </a:lnTo>
                <a:lnTo>
                  <a:pt x="31496" y="39946"/>
                </a:lnTo>
                <a:lnTo>
                  <a:pt x="25631" y="44961"/>
                </a:lnTo>
                <a:lnTo>
                  <a:pt x="18449" y="46799"/>
                </a:lnTo>
                <a:lnTo>
                  <a:pt x="11268" y="44961"/>
                </a:lnTo>
                <a:lnTo>
                  <a:pt x="5403" y="39946"/>
                </a:lnTo>
                <a:lnTo>
                  <a:pt x="1449" y="32508"/>
                </a:lnTo>
                <a:lnTo>
                  <a:pt x="0" y="23399"/>
                </a:lnTo>
                <a:lnTo>
                  <a:pt x="1449" y="14291"/>
                </a:lnTo>
                <a:lnTo>
                  <a:pt x="5403" y="6853"/>
                </a:lnTo>
                <a:lnTo>
                  <a:pt x="11268" y="1838"/>
                </a:lnTo>
                <a:lnTo>
                  <a:pt x="1844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2168853" y="4092443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2242350" y="4092547"/>
            <a:ext cx="36830" cy="0"/>
          </a:xfrm>
          <a:custGeom>
            <a:avLst/>
            <a:gdLst/>
            <a:ahLst/>
            <a:cxnLst/>
            <a:rect l="l" t="t" r="r" b="b"/>
            <a:pathLst>
              <a:path w="36830">
                <a:moveTo>
                  <a:pt x="0" y="0"/>
                </a:moveTo>
                <a:lnTo>
                  <a:pt x="36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2504614" y="4069136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4" h="46989">
                <a:moveTo>
                  <a:pt x="18449" y="46799"/>
                </a:moveTo>
                <a:lnTo>
                  <a:pt x="11268" y="44961"/>
                </a:lnTo>
                <a:lnTo>
                  <a:pt x="5403" y="39946"/>
                </a:lnTo>
                <a:lnTo>
                  <a:pt x="1449" y="32508"/>
                </a:lnTo>
                <a:lnTo>
                  <a:pt x="0" y="23399"/>
                </a:lnTo>
                <a:lnTo>
                  <a:pt x="1449" y="14291"/>
                </a:lnTo>
                <a:lnTo>
                  <a:pt x="5403" y="6853"/>
                </a:lnTo>
                <a:lnTo>
                  <a:pt x="11268" y="1838"/>
                </a:lnTo>
                <a:lnTo>
                  <a:pt x="18449" y="0"/>
                </a:lnTo>
                <a:lnTo>
                  <a:pt x="25631" y="1838"/>
                </a:lnTo>
                <a:lnTo>
                  <a:pt x="31496" y="6853"/>
                </a:lnTo>
                <a:lnTo>
                  <a:pt x="35450" y="14291"/>
                </a:lnTo>
                <a:lnTo>
                  <a:pt x="36899" y="23399"/>
                </a:lnTo>
                <a:lnTo>
                  <a:pt x="35450" y="32508"/>
                </a:lnTo>
                <a:lnTo>
                  <a:pt x="31496" y="39946"/>
                </a:lnTo>
                <a:lnTo>
                  <a:pt x="25631" y="44961"/>
                </a:lnTo>
                <a:lnTo>
                  <a:pt x="18449" y="467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2504614" y="4069136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4" h="46989">
                <a:moveTo>
                  <a:pt x="18449" y="0"/>
                </a:moveTo>
                <a:lnTo>
                  <a:pt x="25631" y="1838"/>
                </a:lnTo>
                <a:lnTo>
                  <a:pt x="31496" y="6853"/>
                </a:lnTo>
                <a:lnTo>
                  <a:pt x="35450" y="14291"/>
                </a:lnTo>
                <a:lnTo>
                  <a:pt x="36899" y="23399"/>
                </a:lnTo>
                <a:lnTo>
                  <a:pt x="35450" y="32508"/>
                </a:lnTo>
                <a:lnTo>
                  <a:pt x="31496" y="39946"/>
                </a:lnTo>
                <a:lnTo>
                  <a:pt x="25631" y="44961"/>
                </a:lnTo>
                <a:lnTo>
                  <a:pt x="18449" y="46799"/>
                </a:lnTo>
                <a:lnTo>
                  <a:pt x="11268" y="44961"/>
                </a:lnTo>
                <a:lnTo>
                  <a:pt x="5403" y="39946"/>
                </a:lnTo>
                <a:lnTo>
                  <a:pt x="1449" y="32508"/>
                </a:lnTo>
                <a:lnTo>
                  <a:pt x="0" y="23399"/>
                </a:lnTo>
                <a:lnTo>
                  <a:pt x="1449" y="14291"/>
                </a:lnTo>
                <a:lnTo>
                  <a:pt x="5403" y="6853"/>
                </a:lnTo>
                <a:lnTo>
                  <a:pt x="11268" y="1838"/>
                </a:lnTo>
                <a:lnTo>
                  <a:pt x="1844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2473508" y="4092443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1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2223964" y="3395674"/>
            <a:ext cx="299720" cy="721360"/>
          </a:xfrm>
          <a:custGeom>
            <a:avLst/>
            <a:gdLst/>
            <a:ahLst/>
            <a:cxnLst/>
            <a:rect l="l" t="t" r="r" b="b"/>
            <a:pathLst>
              <a:path w="299719" h="721360">
                <a:moveTo>
                  <a:pt x="299099" y="720260"/>
                </a:moveTo>
                <a:lnTo>
                  <a:pt x="298241" y="652823"/>
                </a:lnTo>
                <a:lnTo>
                  <a:pt x="295740" y="585912"/>
                </a:lnTo>
                <a:lnTo>
                  <a:pt x="291706" y="520055"/>
                </a:lnTo>
                <a:lnTo>
                  <a:pt x="286248" y="455779"/>
                </a:lnTo>
                <a:lnTo>
                  <a:pt x="279475" y="393613"/>
                </a:lnTo>
                <a:lnTo>
                  <a:pt x="271497" y="334085"/>
                </a:lnTo>
                <a:lnTo>
                  <a:pt x="262424" y="277722"/>
                </a:lnTo>
                <a:lnTo>
                  <a:pt x="252365" y="225053"/>
                </a:lnTo>
                <a:lnTo>
                  <a:pt x="241430" y="176605"/>
                </a:lnTo>
                <a:lnTo>
                  <a:pt x="229728" y="132905"/>
                </a:lnTo>
                <a:lnTo>
                  <a:pt x="217369" y="94483"/>
                </a:lnTo>
                <a:lnTo>
                  <a:pt x="191118" y="35580"/>
                </a:lnTo>
                <a:lnTo>
                  <a:pt x="163552" y="4119"/>
                </a:lnTo>
                <a:lnTo>
                  <a:pt x="149549" y="0"/>
                </a:lnTo>
                <a:lnTo>
                  <a:pt x="135547" y="4148"/>
                </a:lnTo>
                <a:lnTo>
                  <a:pt x="107981" y="35666"/>
                </a:lnTo>
                <a:lnTo>
                  <a:pt x="81730" y="94628"/>
                </a:lnTo>
                <a:lnTo>
                  <a:pt x="69371" y="133082"/>
                </a:lnTo>
                <a:lnTo>
                  <a:pt x="57669" y="176814"/>
                </a:lnTo>
                <a:lnTo>
                  <a:pt x="46734" y="225297"/>
                </a:lnTo>
                <a:lnTo>
                  <a:pt x="36675" y="278002"/>
                </a:lnTo>
                <a:lnTo>
                  <a:pt x="27602" y="334403"/>
                </a:lnTo>
                <a:lnTo>
                  <a:pt x="19624" y="393971"/>
                </a:lnTo>
                <a:lnTo>
                  <a:pt x="12851" y="456180"/>
                </a:lnTo>
                <a:lnTo>
                  <a:pt x="7393" y="520501"/>
                </a:lnTo>
                <a:lnTo>
                  <a:pt x="3359" y="586406"/>
                </a:lnTo>
                <a:lnTo>
                  <a:pt x="858" y="653369"/>
                </a:lnTo>
                <a:lnTo>
                  <a:pt x="0" y="72086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2729488" y="3589664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EAD1D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2689138" y="3589664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80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2615607" y="3589664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EAD1D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2575257" y="3589664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80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2655957" y="4090364"/>
            <a:ext cx="33655" cy="0"/>
          </a:xfrm>
          <a:custGeom>
            <a:avLst/>
            <a:gdLst/>
            <a:ahLst/>
            <a:cxnLst/>
            <a:rect l="l" t="t" r="r" b="b"/>
            <a:pathLst>
              <a:path w="33655">
                <a:moveTo>
                  <a:pt x="0" y="0"/>
                </a:moveTo>
                <a:lnTo>
                  <a:pt x="332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2541514" y="4090435"/>
            <a:ext cx="33655" cy="2540"/>
          </a:xfrm>
          <a:custGeom>
            <a:avLst/>
            <a:gdLst/>
            <a:ahLst/>
            <a:cxnLst/>
            <a:rect l="l" t="t" r="r" b="b"/>
            <a:pathLst>
              <a:path w="33655" h="2539">
                <a:moveTo>
                  <a:pt x="-4762" y="1049"/>
                </a:moveTo>
                <a:lnTo>
                  <a:pt x="38362" y="1049"/>
                </a:lnTo>
              </a:path>
            </a:pathLst>
          </a:custGeom>
          <a:ln w="116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2805223" y="4067518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4" h="46989">
                <a:moveTo>
                  <a:pt x="18449" y="46799"/>
                </a:moveTo>
                <a:lnTo>
                  <a:pt x="11268" y="44961"/>
                </a:lnTo>
                <a:lnTo>
                  <a:pt x="5403" y="39946"/>
                </a:lnTo>
                <a:lnTo>
                  <a:pt x="1449" y="32508"/>
                </a:lnTo>
                <a:lnTo>
                  <a:pt x="0" y="23399"/>
                </a:lnTo>
                <a:lnTo>
                  <a:pt x="1449" y="14291"/>
                </a:lnTo>
                <a:lnTo>
                  <a:pt x="5403" y="6853"/>
                </a:lnTo>
                <a:lnTo>
                  <a:pt x="11268" y="1838"/>
                </a:lnTo>
                <a:lnTo>
                  <a:pt x="18449" y="0"/>
                </a:lnTo>
                <a:lnTo>
                  <a:pt x="25631" y="1838"/>
                </a:lnTo>
                <a:lnTo>
                  <a:pt x="31496" y="6853"/>
                </a:lnTo>
                <a:lnTo>
                  <a:pt x="35450" y="14291"/>
                </a:lnTo>
                <a:lnTo>
                  <a:pt x="36899" y="23399"/>
                </a:lnTo>
                <a:lnTo>
                  <a:pt x="35450" y="32508"/>
                </a:lnTo>
                <a:lnTo>
                  <a:pt x="31496" y="39946"/>
                </a:lnTo>
                <a:lnTo>
                  <a:pt x="25631" y="44961"/>
                </a:lnTo>
                <a:lnTo>
                  <a:pt x="18449" y="467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2805223" y="4067518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4" h="46989">
                <a:moveTo>
                  <a:pt x="18449" y="0"/>
                </a:moveTo>
                <a:lnTo>
                  <a:pt x="25631" y="1838"/>
                </a:lnTo>
                <a:lnTo>
                  <a:pt x="31496" y="6853"/>
                </a:lnTo>
                <a:lnTo>
                  <a:pt x="35450" y="14291"/>
                </a:lnTo>
                <a:lnTo>
                  <a:pt x="36899" y="23399"/>
                </a:lnTo>
                <a:lnTo>
                  <a:pt x="35450" y="32508"/>
                </a:lnTo>
                <a:lnTo>
                  <a:pt x="31496" y="39946"/>
                </a:lnTo>
                <a:lnTo>
                  <a:pt x="25631" y="44961"/>
                </a:lnTo>
                <a:lnTo>
                  <a:pt x="18449" y="46799"/>
                </a:lnTo>
                <a:lnTo>
                  <a:pt x="11268" y="44961"/>
                </a:lnTo>
                <a:lnTo>
                  <a:pt x="5403" y="39946"/>
                </a:lnTo>
                <a:lnTo>
                  <a:pt x="1449" y="32508"/>
                </a:lnTo>
                <a:lnTo>
                  <a:pt x="0" y="23399"/>
                </a:lnTo>
                <a:lnTo>
                  <a:pt x="1449" y="14291"/>
                </a:lnTo>
                <a:lnTo>
                  <a:pt x="5403" y="6853"/>
                </a:lnTo>
                <a:lnTo>
                  <a:pt x="11268" y="1838"/>
                </a:lnTo>
                <a:lnTo>
                  <a:pt x="1844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2769838" y="4090364"/>
            <a:ext cx="35560" cy="635"/>
          </a:xfrm>
          <a:custGeom>
            <a:avLst/>
            <a:gdLst/>
            <a:ahLst/>
            <a:cxnLst/>
            <a:rect l="l" t="t" r="r" b="b"/>
            <a:pathLst>
              <a:path w="35560" h="635">
                <a:moveTo>
                  <a:pt x="-4762" y="299"/>
                </a:moveTo>
                <a:lnTo>
                  <a:pt x="40162" y="299"/>
                </a:lnTo>
              </a:path>
            </a:pathLst>
          </a:custGeom>
          <a:ln w="101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2842123" y="40909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2523064" y="3360925"/>
            <a:ext cx="300990" cy="755015"/>
          </a:xfrm>
          <a:custGeom>
            <a:avLst/>
            <a:gdLst/>
            <a:ahLst/>
            <a:cxnLst/>
            <a:rect l="l" t="t" r="r" b="b"/>
            <a:pathLst>
              <a:path w="300989" h="755014">
                <a:moveTo>
                  <a:pt x="0" y="755010"/>
                </a:moveTo>
                <a:lnTo>
                  <a:pt x="862" y="684322"/>
                </a:lnTo>
                <a:lnTo>
                  <a:pt x="3375" y="614191"/>
                </a:lnTo>
                <a:lnTo>
                  <a:pt x="7430" y="545168"/>
                </a:lnTo>
                <a:lnTo>
                  <a:pt x="12916" y="477806"/>
                </a:lnTo>
                <a:lnTo>
                  <a:pt x="19723" y="412657"/>
                </a:lnTo>
                <a:lnTo>
                  <a:pt x="27740" y="350274"/>
                </a:lnTo>
                <a:lnTo>
                  <a:pt x="36859" y="291207"/>
                </a:lnTo>
                <a:lnTo>
                  <a:pt x="46968" y="236011"/>
                </a:lnTo>
                <a:lnTo>
                  <a:pt x="57958" y="185236"/>
                </a:lnTo>
                <a:lnTo>
                  <a:pt x="69719" y="139435"/>
                </a:lnTo>
                <a:lnTo>
                  <a:pt x="82140" y="99159"/>
                </a:lnTo>
                <a:lnTo>
                  <a:pt x="108523" y="37396"/>
                </a:lnTo>
                <a:lnTo>
                  <a:pt x="136227" y="4362"/>
                </a:lnTo>
                <a:lnTo>
                  <a:pt x="150299" y="0"/>
                </a:lnTo>
                <a:lnTo>
                  <a:pt x="164372" y="4292"/>
                </a:lnTo>
                <a:lnTo>
                  <a:pt x="192076" y="37182"/>
                </a:lnTo>
                <a:lnTo>
                  <a:pt x="218459" y="98796"/>
                </a:lnTo>
                <a:lnTo>
                  <a:pt x="230880" y="138993"/>
                </a:lnTo>
                <a:lnTo>
                  <a:pt x="242641" y="184712"/>
                </a:lnTo>
                <a:lnTo>
                  <a:pt x="253631" y="235401"/>
                </a:lnTo>
                <a:lnTo>
                  <a:pt x="263740" y="290508"/>
                </a:lnTo>
                <a:lnTo>
                  <a:pt x="272859" y="349479"/>
                </a:lnTo>
                <a:lnTo>
                  <a:pt x="280876" y="411762"/>
                </a:lnTo>
                <a:lnTo>
                  <a:pt x="287683" y="476804"/>
                </a:lnTo>
                <a:lnTo>
                  <a:pt x="293169" y="544053"/>
                </a:lnTo>
                <a:lnTo>
                  <a:pt x="297224" y="612955"/>
                </a:lnTo>
                <a:lnTo>
                  <a:pt x="299737" y="682959"/>
                </a:lnTo>
                <a:lnTo>
                  <a:pt x="300599" y="75351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3030152" y="3589664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EAD1D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2989802" y="3589664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80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2916271" y="3589664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EAD1D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2875920" y="3589664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80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2956621" y="4090364"/>
            <a:ext cx="33655" cy="0"/>
          </a:xfrm>
          <a:custGeom>
            <a:avLst/>
            <a:gdLst/>
            <a:ahLst/>
            <a:cxnLst/>
            <a:rect l="l" t="t" r="r" b="b"/>
            <a:pathLst>
              <a:path w="33655">
                <a:moveTo>
                  <a:pt x="0" y="0"/>
                </a:moveTo>
                <a:lnTo>
                  <a:pt x="332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2842123" y="4090318"/>
            <a:ext cx="34290" cy="635"/>
          </a:xfrm>
          <a:custGeom>
            <a:avLst/>
            <a:gdLst/>
            <a:ahLst/>
            <a:cxnLst/>
            <a:rect l="l" t="t" r="r" b="b"/>
            <a:pathLst>
              <a:path w="34289" h="635">
                <a:moveTo>
                  <a:pt x="-4762" y="299"/>
                </a:moveTo>
                <a:lnTo>
                  <a:pt x="38662" y="299"/>
                </a:lnTo>
              </a:path>
            </a:pathLst>
          </a:custGeom>
          <a:ln w="101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3101720" y="4067518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4" h="46989">
                <a:moveTo>
                  <a:pt x="18449" y="46799"/>
                </a:moveTo>
                <a:lnTo>
                  <a:pt x="11268" y="44961"/>
                </a:lnTo>
                <a:lnTo>
                  <a:pt x="5403" y="39946"/>
                </a:lnTo>
                <a:lnTo>
                  <a:pt x="1449" y="32508"/>
                </a:lnTo>
                <a:lnTo>
                  <a:pt x="0" y="23399"/>
                </a:lnTo>
                <a:lnTo>
                  <a:pt x="1449" y="14291"/>
                </a:lnTo>
                <a:lnTo>
                  <a:pt x="5403" y="6853"/>
                </a:lnTo>
                <a:lnTo>
                  <a:pt x="11268" y="1838"/>
                </a:lnTo>
                <a:lnTo>
                  <a:pt x="18449" y="0"/>
                </a:lnTo>
                <a:lnTo>
                  <a:pt x="25631" y="1838"/>
                </a:lnTo>
                <a:lnTo>
                  <a:pt x="31496" y="6853"/>
                </a:lnTo>
                <a:lnTo>
                  <a:pt x="35450" y="14291"/>
                </a:lnTo>
                <a:lnTo>
                  <a:pt x="36899" y="23399"/>
                </a:lnTo>
                <a:lnTo>
                  <a:pt x="35450" y="32508"/>
                </a:lnTo>
                <a:lnTo>
                  <a:pt x="31496" y="39946"/>
                </a:lnTo>
                <a:lnTo>
                  <a:pt x="25631" y="44961"/>
                </a:lnTo>
                <a:lnTo>
                  <a:pt x="18449" y="467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3101720" y="4067518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4" h="46989">
                <a:moveTo>
                  <a:pt x="18449" y="0"/>
                </a:moveTo>
                <a:lnTo>
                  <a:pt x="25631" y="1838"/>
                </a:lnTo>
                <a:lnTo>
                  <a:pt x="31496" y="6853"/>
                </a:lnTo>
                <a:lnTo>
                  <a:pt x="35450" y="14291"/>
                </a:lnTo>
                <a:lnTo>
                  <a:pt x="36899" y="23399"/>
                </a:lnTo>
                <a:lnTo>
                  <a:pt x="35450" y="32508"/>
                </a:lnTo>
                <a:lnTo>
                  <a:pt x="31496" y="39946"/>
                </a:lnTo>
                <a:lnTo>
                  <a:pt x="25631" y="44961"/>
                </a:lnTo>
                <a:lnTo>
                  <a:pt x="18449" y="46799"/>
                </a:lnTo>
                <a:lnTo>
                  <a:pt x="11268" y="44961"/>
                </a:lnTo>
                <a:lnTo>
                  <a:pt x="5403" y="39946"/>
                </a:lnTo>
                <a:lnTo>
                  <a:pt x="1449" y="32508"/>
                </a:lnTo>
                <a:lnTo>
                  <a:pt x="0" y="23399"/>
                </a:lnTo>
                <a:lnTo>
                  <a:pt x="1449" y="14291"/>
                </a:lnTo>
                <a:lnTo>
                  <a:pt x="5403" y="6853"/>
                </a:lnTo>
                <a:lnTo>
                  <a:pt x="11268" y="1838"/>
                </a:lnTo>
                <a:lnTo>
                  <a:pt x="1844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3070502" y="4090364"/>
            <a:ext cx="31750" cy="635"/>
          </a:xfrm>
          <a:custGeom>
            <a:avLst/>
            <a:gdLst/>
            <a:ahLst/>
            <a:cxnLst/>
            <a:rect l="l" t="t" r="r" b="b"/>
            <a:pathLst>
              <a:path w="31750" h="635">
                <a:moveTo>
                  <a:pt x="-4762" y="299"/>
                </a:moveTo>
                <a:lnTo>
                  <a:pt x="35962" y="299"/>
                </a:lnTo>
              </a:path>
            </a:pathLst>
          </a:custGeom>
          <a:ln w="101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2823673" y="3372499"/>
            <a:ext cx="296545" cy="742950"/>
          </a:xfrm>
          <a:custGeom>
            <a:avLst/>
            <a:gdLst/>
            <a:ahLst/>
            <a:cxnLst/>
            <a:rect l="l" t="t" r="r" b="b"/>
            <a:pathLst>
              <a:path w="296544" h="742950">
                <a:moveTo>
                  <a:pt x="0" y="741818"/>
                </a:moveTo>
                <a:lnTo>
                  <a:pt x="850" y="672362"/>
                </a:lnTo>
                <a:lnTo>
                  <a:pt x="3328" y="603449"/>
                </a:lnTo>
                <a:lnTo>
                  <a:pt x="7326" y="535620"/>
                </a:lnTo>
                <a:lnTo>
                  <a:pt x="12735" y="469421"/>
                </a:lnTo>
                <a:lnTo>
                  <a:pt x="19447" y="405395"/>
                </a:lnTo>
                <a:lnTo>
                  <a:pt x="27353" y="344085"/>
                </a:lnTo>
                <a:lnTo>
                  <a:pt x="36344" y="286036"/>
                </a:lnTo>
                <a:lnTo>
                  <a:pt x="46312" y="231790"/>
                </a:lnTo>
                <a:lnTo>
                  <a:pt x="57148" y="181891"/>
                </a:lnTo>
                <a:lnTo>
                  <a:pt x="68745" y="136884"/>
                </a:lnTo>
                <a:lnTo>
                  <a:pt x="80992" y="97312"/>
                </a:lnTo>
                <a:lnTo>
                  <a:pt x="107007" y="36646"/>
                </a:lnTo>
                <a:lnTo>
                  <a:pt x="134324" y="4243"/>
                </a:lnTo>
                <a:lnTo>
                  <a:pt x="148199" y="0"/>
                </a:lnTo>
                <a:lnTo>
                  <a:pt x="162075" y="4271"/>
                </a:lnTo>
                <a:lnTo>
                  <a:pt x="189392" y="36731"/>
                </a:lnTo>
                <a:lnTo>
                  <a:pt x="215407" y="97457"/>
                </a:lnTo>
                <a:lnTo>
                  <a:pt x="227654" y="137061"/>
                </a:lnTo>
                <a:lnTo>
                  <a:pt x="239251" y="182101"/>
                </a:lnTo>
                <a:lnTo>
                  <a:pt x="250087" y="232034"/>
                </a:lnTo>
                <a:lnTo>
                  <a:pt x="260055" y="286315"/>
                </a:lnTo>
                <a:lnTo>
                  <a:pt x="269046" y="344403"/>
                </a:lnTo>
                <a:lnTo>
                  <a:pt x="276952" y="405753"/>
                </a:lnTo>
                <a:lnTo>
                  <a:pt x="283664" y="469822"/>
                </a:lnTo>
                <a:lnTo>
                  <a:pt x="289073" y="536066"/>
                </a:lnTo>
                <a:lnTo>
                  <a:pt x="293071" y="603943"/>
                </a:lnTo>
                <a:lnTo>
                  <a:pt x="295549" y="672908"/>
                </a:lnTo>
                <a:lnTo>
                  <a:pt x="296399" y="742418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3329648" y="3590704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D9D1E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3289298" y="3590704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79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3215767" y="3590704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D9D1E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3175417" y="3590704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79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3256117" y="4091404"/>
            <a:ext cx="33655" cy="0"/>
          </a:xfrm>
          <a:custGeom>
            <a:avLst/>
            <a:gdLst/>
            <a:ahLst/>
            <a:cxnLst/>
            <a:rect l="l" t="t" r="r" b="b"/>
            <a:pathLst>
              <a:path w="33654">
                <a:moveTo>
                  <a:pt x="0" y="0"/>
                </a:moveTo>
                <a:lnTo>
                  <a:pt x="3330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3138620" y="4090918"/>
            <a:ext cx="37465" cy="635"/>
          </a:xfrm>
          <a:custGeom>
            <a:avLst/>
            <a:gdLst/>
            <a:ahLst/>
            <a:cxnLst/>
            <a:rect l="l" t="t" r="r" b="b"/>
            <a:pathLst>
              <a:path w="37464" h="635">
                <a:moveTo>
                  <a:pt x="-4762" y="299"/>
                </a:moveTo>
                <a:lnTo>
                  <a:pt x="41662" y="299"/>
                </a:lnTo>
              </a:path>
            </a:pathLst>
          </a:custGeom>
          <a:ln w="101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3401106" y="4068327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4" h="46989">
                <a:moveTo>
                  <a:pt x="18449" y="46799"/>
                </a:moveTo>
                <a:lnTo>
                  <a:pt x="11268" y="44961"/>
                </a:lnTo>
                <a:lnTo>
                  <a:pt x="5403" y="39946"/>
                </a:lnTo>
                <a:lnTo>
                  <a:pt x="1449" y="32508"/>
                </a:lnTo>
                <a:lnTo>
                  <a:pt x="0" y="23399"/>
                </a:lnTo>
                <a:lnTo>
                  <a:pt x="1449" y="14291"/>
                </a:lnTo>
                <a:lnTo>
                  <a:pt x="5403" y="6853"/>
                </a:lnTo>
                <a:lnTo>
                  <a:pt x="11268" y="1838"/>
                </a:lnTo>
                <a:lnTo>
                  <a:pt x="18449" y="0"/>
                </a:lnTo>
                <a:lnTo>
                  <a:pt x="25631" y="1838"/>
                </a:lnTo>
                <a:lnTo>
                  <a:pt x="31496" y="6853"/>
                </a:lnTo>
                <a:lnTo>
                  <a:pt x="35450" y="14291"/>
                </a:lnTo>
                <a:lnTo>
                  <a:pt x="36899" y="23399"/>
                </a:lnTo>
                <a:lnTo>
                  <a:pt x="35450" y="32508"/>
                </a:lnTo>
                <a:lnTo>
                  <a:pt x="31496" y="39946"/>
                </a:lnTo>
                <a:lnTo>
                  <a:pt x="25631" y="44961"/>
                </a:lnTo>
                <a:lnTo>
                  <a:pt x="18449" y="467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3401106" y="4068327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4" h="46989">
                <a:moveTo>
                  <a:pt x="18449" y="0"/>
                </a:moveTo>
                <a:lnTo>
                  <a:pt x="25631" y="1838"/>
                </a:lnTo>
                <a:lnTo>
                  <a:pt x="31496" y="6853"/>
                </a:lnTo>
                <a:lnTo>
                  <a:pt x="35450" y="14291"/>
                </a:lnTo>
                <a:lnTo>
                  <a:pt x="36899" y="23399"/>
                </a:lnTo>
                <a:lnTo>
                  <a:pt x="35450" y="32508"/>
                </a:lnTo>
                <a:lnTo>
                  <a:pt x="31496" y="39946"/>
                </a:lnTo>
                <a:lnTo>
                  <a:pt x="25631" y="44961"/>
                </a:lnTo>
                <a:lnTo>
                  <a:pt x="18449" y="46799"/>
                </a:lnTo>
                <a:lnTo>
                  <a:pt x="11268" y="44961"/>
                </a:lnTo>
                <a:lnTo>
                  <a:pt x="5403" y="39946"/>
                </a:lnTo>
                <a:lnTo>
                  <a:pt x="1449" y="32508"/>
                </a:lnTo>
                <a:lnTo>
                  <a:pt x="0" y="23399"/>
                </a:lnTo>
                <a:lnTo>
                  <a:pt x="1449" y="14291"/>
                </a:lnTo>
                <a:lnTo>
                  <a:pt x="5403" y="6853"/>
                </a:lnTo>
                <a:lnTo>
                  <a:pt x="11268" y="1838"/>
                </a:lnTo>
                <a:lnTo>
                  <a:pt x="1844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3369998" y="4091404"/>
            <a:ext cx="31750" cy="635"/>
          </a:xfrm>
          <a:custGeom>
            <a:avLst/>
            <a:gdLst/>
            <a:ahLst/>
            <a:cxnLst/>
            <a:rect l="l" t="t" r="r" b="b"/>
            <a:pathLst>
              <a:path w="31750" h="635">
                <a:moveTo>
                  <a:pt x="-4762" y="149"/>
                </a:moveTo>
                <a:lnTo>
                  <a:pt x="35962" y="149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3120156" y="3372499"/>
            <a:ext cx="299720" cy="742950"/>
          </a:xfrm>
          <a:custGeom>
            <a:avLst/>
            <a:gdLst/>
            <a:ahLst/>
            <a:cxnLst/>
            <a:rect l="l" t="t" r="r" b="b"/>
            <a:pathLst>
              <a:path w="299720" h="742950">
                <a:moveTo>
                  <a:pt x="299399" y="742627"/>
                </a:moveTo>
                <a:lnTo>
                  <a:pt x="298541" y="673098"/>
                </a:lnTo>
                <a:lnTo>
                  <a:pt x="296037" y="604114"/>
                </a:lnTo>
                <a:lnTo>
                  <a:pt x="291999" y="536220"/>
                </a:lnTo>
                <a:lnTo>
                  <a:pt x="286535" y="469959"/>
                </a:lnTo>
                <a:lnTo>
                  <a:pt x="279755" y="405875"/>
                </a:lnTo>
                <a:lnTo>
                  <a:pt x="271769" y="344510"/>
                </a:lnTo>
                <a:lnTo>
                  <a:pt x="262687" y="286408"/>
                </a:lnTo>
                <a:lnTo>
                  <a:pt x="252618" y="232113"/>
                </a:lnTo>
                <a:lnTo>
                  <a:pt x="241672" y="182168"/>
                </a:lnTo>
                <a:lnTo>
                  <a:pt x="229959" y="137116"/>
                </a:lnTo>
                <a:lnTo>
                  <a:pt x="217587" y="97501"/>
                </a:lnTo>
                <a:lnTo>
                  <a:pt x="191309" y="36756"/>
                </a:lnTo>
                <a:lnTo>
                  <a:pt x="163716" y="4279"/>
                </a:lnTo>
                <a:lnTo>
                  <a:pt x="149699" y="0"/>
                </a:lnTo>
                <a:lnTo>
                  <a:pt x="135683" y="4236"/>
                </a:lnTo>
                <a:lnTo>
                  <a:pt x="108090" y="36628"/>
                </a:lnTo>
                <a:lnTo>
                  <a:pt x="81812" y="97283"/>
                </a:lnTo>
                <a:lnTo>
                  <a:pt x="69440" y="136851"/>
                </a:lnTo>
                <a:lnTo>
                  <a:pt x="57727" y="181853"/>
                </a:lnTo>
                <a:lnTo>
                  <a:pt x="46781" y="231747"/>
                </a:lnTo>
                <a:lnTo>
                  <a:pt x="36712" y="285988"/>
                </a:lnTo>
                <a:lnTo>
                  <a:pt x="27630" y="344033"/>
                </a:lnTo>
                <a:lnTo>
                  <a:pt x="19644" y="405337"/>
                </a:lnTo>
                <a:lnTo>
                  <a:pt x="12864" y="469358"/>
                </a:lnTo>
                <a:lnTo>
                  <a:pt x="7400" y="535551"/>
                </a:lnTo>
                <a:lnTo>
                  <a:pt x="3362" y="603373"/>
                </a:lnTo>
                <a:lnTo>
                  <a:pt x="858" y="672279"/>
                </a:lnTo>
                <a:lnTo>
                  <a:pt x="0" y="741727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3625978" y="3588624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D9D1E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3585628" y="3588624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79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3512097" y="3588624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D9D1E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3471747" y="3588624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79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3552447" y="4089324"/>
            <a:ext cx="33655" cy="0"/>
          </a:xfrm>
          <a:custGeom>
            <a:avLst/>
            <a:gdLst/>
            <a:ahLst/>
            <a:cxnLst/>
            <a:rect l="l" t="t" r="r" b="b"/>
            <a:pathLst>
              <a:path w="33654">
                <a:moveTo>
                  <a:pt x="0" y="0"/>
                </a:moveTo>
                <a:lnTo>
                  <a:pt x="332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3438006" y="4089327"/>
            <a:ext cx="33655" cy="2540"/>
          </a:xfrm>
          <a:custGeom>
            <a:avLst/>
            <a:gdLst/>
            <a:ahLst/>
            <a:cxnLst/>
            <a:rect l="l" t="t" r="r" b="b"/>
            <a:pathLst>
              <a:path w="33654" h="2539">
                <a:moveTo>
                  <a:pt x="-4762" y="1199"/>
                </a:moveTo>
                <a:lnTo>
                  <a:pt x="38362" y="1199"/>
                </a:lnTo>
              </a:path>
            </a:pathLst>
          </a:custGeom>
          <a:ln w="119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3701715" y="4066709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4" h="46989">
                <a:moveTo>
                  <a:pt x="18449" y="46799"/>
                </a:moveTo>
                <a:lnTo>
                  <a:pt x="11268" y="44961"/>
                </a:lnTo>
                <a:lnTo>
                  <a:pt x="5403" y="39946"/>
                </a:lnTo>
                <a:lnTo>
                  <a:pt x="1449" y="32508"/>
                </a:lnTo>
                <a:lnTo>
                  <a:pt x="0" y="23399"/>
                </a:lnTo>
                <a:lnTo>
                  <a:pt x="1449" y="14291"/>
                </a:lnTo>
                <a:lnTo>
                  <a:pt x="5403" y="6853"/>
                </a:lnTo>
                <a:lnTo>
                  <a:pt x="11268" y="1838"/>
                </a:lnTo>
                <a:lnTo>
                  <a:pt x="18449" y="0"/>
                </a:lnTo>
                <a:lnTo>
                  <a:pt x="25631" y="1838"/>
                </a:lnTo>
                <a:lnTo>
                  <a:pt x="31496" y="6853"/>
                </a:lnTo>
                <a:lnTo>
                  <a:pt x="35450" y="14291"/>
                </a:lnTo>
                <a:lnTo>
                  <a:pt x="36899" y="23399"/>
                </a:lnTo>
                <a:lnTo>
                  <a:pt x="35450" y="32508"/>
                </a:lnTo>
                <a:lnTo>
                  <a:pt x="31496" y="39946"/>
                </a:lnTo>
                <a:lnTo>
                  <a:pt x="25631" y="44961"/>
                </a:lnTo>
                <a:lnTo>
                  <a:pt x="18449" y="467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3701715" y="4066709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4" h="46989">
                <a:moveTo>
                  <a:pt x="18449" y="0"/>
                </a:moveTo>
                <a:lnTo>
                  <a:pt x="25631" y="1838"/>
                </a:lnTo>
                <a:lnTo>
                  <a:pt x="31496" y="6853"/>
                </a:lnTo>
                <a:lnTo>
                  <a:pt x="35450" y="14291"/>
                </a:lnTo>
                <a:lnTo>
                  <a:pt x="36899" y="23399"/>
                </a:lnTo>
                <a:lnTo>
                  <a:pt x="35450" y="32508"/>
                </a:lnTo>
                <a:lnTo>
                  <a:pt x="31496" y="39946"/>
                </a:lnTo>
                <a:lnTo>
                  <a:pt x="25631" y="44961"/>
                </a:lnTo>
                <a:lnTo>
                  <a:pt x="18449" y="46799"/>
                </a:lnTo>
                <a:lnTo>
                  <a:pt x="11268" y="44961"/>
                </a:lnTo>
                <a:lnTo>
                  <a:pt x="5403" y="39946"/>
                </a:lnTo>
                <a:lnTo>
                  <a:pt x="1449" y="32508"/>
                </a:lnTo>
                <a:lnTo>
                  <a:pt x="0" y="23399"/>
                </a:lnTo>
                <a:lnTo>
                  <a:pt x="1449" y="14291"/>
                </a:lnTo>
                <a:lnTo>
                  <a:pt x="5403" y="6853"/>
                </a:lnTo>
                <a:lnTo>
                  <a:pt x="11268" y="1838"/>
                </a:lnTo>
                <a:lnTo>
                  <a:pt x="1844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3666328" y="4089324"/>
            <a:ext cx="35560" cy="1270"/>
          </a:xfrm>
          <a:custGeom>
            <a:avLst/>
            <a:gdLst/>
            <a:ahLst/>
            <a:cxnLst/>
            <a:rect l="l" t="t" r="r" b="b"/>
            <a:pathLst>
              <a:path w="35560" h="1270">
                <a:moveTo>
                  <a:pt x="-4762" y="449"/>
                </a:moveTo>
                <a:lnTo>
                  <a:pt x="40162" y="449"/>
                </a:lnTo>
              </a:path>
            </a:pathLst>
          </a:custGeom>
          <a:ln w="104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3738614" y="40901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3419556" y="3407274"/>
            <a:ext cx="300990" cy="708025"/>
          </a:xfrm>
          <a:custGeom>
            <a:avLst/>
            <a:gdLst/>
            <a:ahLst/>
            <a:cxnLst/>
            <a:rect l="l" t="t" r="r" b="b"/>
            <a:pathLst>
              <a:path w="300989" h="708025">
                <a:moveTo>
                  <a:pt x="0" y="707852"/>
                </a:moveTo>
                <a:lnTo>
                  <a:pt x="862" y="641579"/>
                </a:lnTo>
                <a:lnTo>
                  <a:pt x="3375" y="575829"/>
                </a:lnTo>
                <a:lnTo>
                  <a:pt x="7430" y="511118"/>
                </a:lnTo>
                <a:lnTo>
                  <a:pt x="12916" y="447964"/>
                </a:lnTo>
                <a:lnTo>
                  <a:pt x="19723" y="386885"/>
                </a:lnTo>
                <a:lnTo>
                  <a:pt x="27740" y="328398"/>
                </a:lnTo>
                <a:lnTo>
                  <a:pt x="36859" y="273022"/>
                </a:lnTo>
                <a:lnTo>
                  <a:pt x="46968" y="221274"/>
                </a:lnTo>
                <a:lnTo>
                  <a:pt x="57958" y="173671"/>
                </a:lnTo>
                <a:lnTo>
                  <a:pt x="69719" y="130730"/>
                </a:lnTo>
                <a:lnTo>
                  <a:pt x="82140" y="92971"/>
                </a:lnTo>
                <a:lnTo>
                  <a:pt x="108523" y="35064"/>
                </a:lnTo>
                <a:lnTo>
                  <a:pt x="136227" y="4092"/>
                </a:lnTo>
                <a:lnTo>
                  <a:pt x="150299" y="0"/>
                </a:lnTo>
                <a:lnTo>
                  <a:pt x="164372" y="4021"/>
                </a:lnTo>
                <a:lnTo>
                  <a:pt x="192076" y="34851"/>
                </a:lnTo>
                <a:lnTo>
                  <a:pt x="218459" y="92608"/>
                </a:lnTo>
                <a:lnTo>
                  <a:pt x="230880" y="130289"/>
                </a:lnTo>
                <a:lnTo>
                  <a:pt x="242641" y="173147"/>
                </a:lnTo>
                <a:lnTo>
                  <a:pt x="253631" y="220664"/>
                </a:lnTo>
                <a:lnTo>
                  <a:pt x="263740" y="272323"/>
                </a:lnTo>
                <a:lnTo>
                  <a:pt x="272859" y="327604"/>
                </a:lnTo>
                <a:lnTo>
                  <a:pt x="280876" y="385990"/>
                </a:lnTo>
                <a:lnTo>
                  <a:pt x="287683" y="446962"/>
                </a:lnTo>
                <a:lnTo>
                  <a:pt x="293169" y="510002"/>
                </a:lnTo>
                <a:lnTo>
                  <a:pt x="297224" y="574593"/>
                </a:lnTo>
                <a:lnTo>
                  <a:pt x="299737" y="640216"/>
                </a:lnTo>
                <a:lnTo>
                  <a:pt x="300599" y="70635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3926642" y="3588624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D9D1E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886292" y="3588624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79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3812761" y="3588624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D9D1E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8" name="object 78"/>
          <p:cNvSpPr/>
          <p:nvPr/>
        </p:nvSpPr>
        <p:spPr>
          <a:xfrm>
            <a:off x="3772410" y="3588624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79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9" name="object 79"/>
          <p:cNvSpPr txBox="1"/>
          <p:nvPr/>
        </p:nvSpPr>
        <p:spPr>
          <a:xfrm>
            <a:off x="1821820" y="3742522"/>
            <a:ext cx="2171700" cy="697865"/>
          </a:xfrm>
          <a:prstGeom prst="rect">
            <a:avLst/>
          </a:prstGeom>
        </p:spPr>
        <p:txBody>
          <a:bodyPr vert="vert" wrap="square" lIns="0" tIns="101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700" spc="-10" dirty="0">
                <a:solidFill>
                  <a:srgbClr val="8B81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B81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7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8B81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B81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7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700" spc="-10" dirty="0">
                <a:solidFill>
                  <a:srgbClr val="8B81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B81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7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700" spc="-10" dirty="0">
                <a:solidFill>
                  <a:srgbClr val="8B81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B81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7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700" spc="-10" dirty="0">
                <a:solidFill>
                  <a:srgbClr val="8B81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B81D1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7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8B81D1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8B81D1"/>
                </a:solidFill>
                <a:latin typeface="Arial"/>
                <a:cs typeface="Arial"/>
              </a:rPr>
              <a:t>conv, </a:t>
            </a:r>
            <a:r>
              <a:rPr sz="700" spc="-5" dirty="0">
                <a:solidFill>
                  <a:srgbClr val="8B81D1"/>
                </a:solidFill>
                <a:latin typeface="Arial"/>
                <a:cs typeface="Arial"/>
              </a:rPr>
              <a:t>128 </a:t>
            </a:r>
            <a:r>
              <a:rPr sz="700" spc="35" dirty="0">
                <a:solidFill>
                  <a:srgbClr val="8B81D1"/>
                </a:solidFill>
                <a:latin typeface="Arial"/>
                <a:cs typeface="Arial"/>
              </a:rPr>
              <a:t>/</a:t>
            </a:r>
            <a:r>
              <a:rPr sz="700" spc="-55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8B81D1"/>
                </a:solidFill>
                <a:latin typeface="Arial"/>
                <a:cs typeface="Arial"/>
              </a:rPr>
              <a:t>2</a:t>
            </a:r>
            <a:endParaRPr sz="7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700" spc="-10" dirty="0">
                <a:solidFill>
                  <a:srgbClr val="731B47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31B47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7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731B47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31B47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7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700" spc="-10" dirty="0">
                <a:solidFill>
                  <a:srgbClr val="731B47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31B47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7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700" spc="-10" dirty="0">
                <a:solidFill>
                  <a:srgbClr val="731B47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31B47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700" dirty="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595"/>
              </a:spcBef>
            </a:pPr>
            <a:r>
              <a:rPr sz="700" spc="-10" dirty="0">
                <a:solidFill>
                  <a:srgbClr val="731B47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31B47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700" dirty="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731B47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731B47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700" dirty="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665"/>
              </a:spcBef>
            </a:pPr>
            <a:r>
              <a:rPr sz="700" spc="-25" dirty="0">
                <a:solidFill>
                  <a:srgbClr val="4A86E7"/>
                </a:solidFill>
                <a:latin typeface="Arial"/>
                <a:cs typeface="Arial"/>
              </a:rPr>
              <a:t>Pool</a:t>
            </a:r>
            <a:endParaRPr sz="700" dirty="0">
              <a:latin typeface="Arial"/>
              <a:cs typeface="Arial"/>
            </a:endParaRPr>
          </a:p>
          <a:p>
            <a:pPr marL="36195" marR="30480" algn="ctr">
              <a:lnSpc>
                <a:spcPts val="930"/>
              </a:lnSpc>
              <a:spcBef>
                <a:spcPts val="40"/>
              </a:spcBef>
            </a:pPr>
            <a:r>
              <a:rPr sz="700" spc="-10" dirty="0">
                <a:solidFill>
                  <a:srgbClr val="FF9900"/>
                </a:solidFill>
                <a:latin typeface="Arial"/>
                <a:cs typeface="Arial"/>
              </a:rPr>
              <a:t>7x7 </a:t>
            </a:r>
            <a:r>
              <a:rPr sz="700" spc="-15" dirty="0">
                <a:solidFill>
                  <a:srgbClr val="FF9900"/>
                </a:solidFill>
                <a:latin typeface="Arial"/>
                <a:cs typeface="Arial"/>
              </a:rPr>
              <a:t>conv, </a:t>
            </a:r>
            <a:r>
              <a:rPr sz="700" spc="-5" dirty="0">
                <a:solidFill>
                  <a:srgbClr val="FF9900"/>
                </a:solidFill>
                <a:latin typeface="Arial"/>
                <a:cs typeface="Arial"/>
              </a:rPr>
              <a:t>64 </a:t>
            </a:r>
            <a:r>
              <a:rPr sz="700" spc="35" dirty="0">
                <a:solidFill>
                  <a:srgbClr val="FF9900"/>
                </a:solidFill>
                <a:latin typeface="Arial"/>
                <a:cs typeface="Arial"/>
              </a:rPr>
              <a:t>/</a:t>
            </a:r>
            <a:r>
              <a:rPr sz="700" spc="-6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9900"/>
                </a:solidFill>
                <a:latin typeface="Arial"/>
                <a:cs typeface="Arial"/>
              </a:rPr>
              <a:t>2  </a:t>
            </a:r>
            <a:r>
              <a:rPr sz="700" spc="-15" dirty="0">
                <a:solidFill>
                  <a:srgbClr val="434343"/>
                </a:solidFill>
                <a:latin typeface="Arial"/>
                <a:cs typeface="Arial"/>
              </a:rPr>
              <a:t>Input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853110" y="4089324"/>
            <a:ext cx="33655" cy="0"/>
          </a:xfrm>
          <a:custGeom>
            <a:avLst/>
            <a:gdLst/>
            <a:ahLst/>
            <a:cxnLst/>
            <a:rect l="l" t="t" r="r" b="b"/>
            <a:pathLst>
              <a:path w="33654">
                <a:moveTo>
                  <a:pt x="0" y="0"/>
                </a:moveTo>
                <a:lnTo>
                  <a:pt x="332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3738614" y="4089210"/>
            <a:ext cx="34290" cy="1270"/>
          </a:xfrm>
          <a:custGeom>
            <a:avLst/>
            <a:gdLst/>
            <a:ahLst/>
            <a:cxnLst/>
            <a:rect l="l" t="t" r="r" b="b"/>
            <a:pathLst>
              <a:path w="34289" h="1270">
                <a:moveTo>
                  <a:pt x="-4762" y="449"/>
                </a:moveTo>
                <a:lnTo>
                  <a:pt x="38662" y="449"/>
                </a:lnTo>
              </a:path>
            </a:pathLst>
          </a:custGeom>
          <a:ln w="104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2" name="object 82"/>
          <p:cNvSpPr/>
          <p:nvPr/>
        </p:nvSpPr>
        <p:spPr>
          <a:xfrm>
            <a:off x="3998211" y="4066709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4" h="46989">
                <a:moveTo>
                  <a:pt x="18449" y="46799"/>
                </a:moveTo>
                <a:lnTo>
                  <a:pt x="11268" y="44961"/>
                </a:lnTo>
                <a:lnTo>
                  <a:pt x="5403" y="39946"/>
                </a:lnTo>
                <a:lnTo>
                  <a:pt x="1449" y="32508"/>
                </a:lnTo>
                <a:lnTo>
                  <a:pt x="0" y="23399"/>
                </a:lnTo>
                <a:lnTo>
                  <a:pt x="1449" y="14291"/>
                </a:lnTo>
                <a:lnTo>
                  <a:pt x="5403" y="6853"/>
                </a:lnTo>
                <a:lnTo>
                  <a:pt x="11268" y="1838"/>
                </a:lnTo>
                <a:lnTo>
                  <a:pt x="18449" y="0"/>
                </a:lnTo>
                <a:lnTo>
                  <a:pt x="25631" y="1838"/>
                </a:lnTo>
                <a:lnTo>
                  <a:pt x="31496" y="6853"/>
                </a:lnTo>
                <a:lnTo>
                  <a:pt x="35450" y="14291"/>
                </a:lnTo>
                <a:lnTo>
                  <a:pt x="36899" y="23399"/>
                </a:lnTo>
                <a:lnTo>
                  <a:pt x="35450" y="32508"/>
                </a:lnTo>
                <a:lnTo>
                  <a:pt x="31496" y="39946"/>
                </a:lnTo>
                <a:lnTo>
                  <a:pt x="25631" y="44961"/>
                </a:lnTo>
                <a:lnTo>
                  <a:pt x="18449" y="467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3" name="object 83"/>
          <p:cNvSpPr/>
          <p:nvPr/>
        </p:nvSpPr>
        <p:spPr>
          <a:xfrm>
            <a:off x="3998211" y="4066709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4" h="46989">
                <a:moveTo>
                  <a:pt x="18449" y="0"/>
                </a:moveTo>
                <a:lnTo>
                  <a:pt x="25631" y="1838"/>
                </a:lnTo>
                <a:lnTo>
                  <a:pt x="31496" y="6853"/>
                </a:lnTo>
                <a:lnTo>
                  <a:pt x="35450" y="14291"/>
                </a:lnTo>
                <a:lnTo>
                  <a:pt x="36899" y="23399"/>
                </a:lnTo>
                <a:lnTo>
                  <a:pt x="35450" y="32508"/>
                </a:lnTo>
                <a:lnTo>
                  <a:pt x="31496" y="39946"/>
                </a:lnTo>
                <a:lnTo>
                  <a:pt x="25631" y="44961"/>
                </a:lnTo>
                <a:lnTo>
                  <a:pt x="18449" y="46799"/>
                </a:lnTo>
                <a:lnTo>
                  <a:pt x="11268" y="44961"/>
                </a:lnTo>
                <a:lnTo>
                  <a:pt x="5403" y="39946"/>
                </a:lnTo>
                <a:lnTo>
                  <a:pt x="1449" y="32508"/>
                </a:lnTo>
                <a:lnTo>
                  <a:pt x="0" y="23399"/>
                </a:lnTo>
                <a:lnTo>
                  <a:pt x="1449" y="14291"/>
                </a:lnTo>
                <a:lnTo>
                  <a:pt x="5403" y="6853"/>
                </a:lnTo>
                <a:lnTo>
                  <a:pt x="11268" y="1838"/>
                </a:lnTo>
                <a:lnTo>
                  <a:pt x="1844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4" name="object 84"/>
          <p:cNvSpPr/>
          <p:nvPr/>
        </p:nvSpPr>
        <p:spPr>
          <a:xfrm>
            <a:off x="3966992" y="4089324"/>
            <a:ext cx="31750" cy="1270"/>
          </a:xfrm>
          <a:custGeom>
            <a:avLst/>
            <a:gdLst/>
            <a:ahLst/>
            <a:cxnLst/>
            <a:rect l="l" t="t" r="r" b="b"/>
            <a:pathLst>
              <a:path w="31750" h="1270">
                <a:moveTo>
                  <a:pt x="-4762" y="449"/>
                </a:moveTo>
                <a:lnTo>
                  <a:pt x="35962" y="449"/>
                </a:lnTo>
              </a:path>
            </a:pathLst>
          </a:custGeom>
          <a:ln w="104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5" name="object 85"/>
          <p:cNvSpPr/>
          <p:nvPr/>
        </p:nvSpPr>
        <p:spPr>
          <a:xfrm>
            <a:off x="3720165" y="3415674"/>
            <a:ext cx="296545" cy="698500"/>
          </a:xfrm>
          <a:custGeom>
            <a:avLst/>
            <a:gdLst/>
            <a:ahLst/>
            <a:cxnLst/>
            <a:rect l="l" t="t" r="r" b="b"/>
            <a:pathLst>
              <a:path w="296545" h="698500">
                <a:moveTo>
                  <a:pt x="0" y="697834"/>
                </a:moveTo>
                <a:lnTo>
                  <a:pt x="966" y="628153"/>
                </a:lnTo>
                <a:lnTo>
                  <a:pt x="3776" y="559091"/>
                </a:lnTo>
                <a:lnTo>
                  <a:pt x="8299" y="491268"/>
                </a:lnTo>
                <a:lnTo>
                  <a:pt x="14402" y="425305"/>
                </a:lnTo>
                <a:lnTo>
                  <a:pt x="21955" y="361823"/>
                </a:lnTo>
                <a:lnTo>
                  <a:pt x="30825" y="301443"/>
                </a:lnTo>
                <a:lnTo>
                  <a:pt x="40881" y="244784"/>
                </a:lnTo>
                <a:lnTo>
                  <a:pt x="51990" y="192469"/>
                </a:lnTo>
                <a:lnTo>
                  <a:pt x="64022" y="145117"/>
                </a:lnTo>
                <a:lnTo>
                  <a:pt x="76844" y="103349"/>
                </a:lnTo>
                <a:lnTo>
                  <a:pt x="104332" y="39049"/>
                </a:lnTo>
                <a:lnTo>
                  <a:pt x="133401" y="4535"/>
                </a:lnTo>
                <a:lnTo>
                  <a:pt x="148199" y="0"/>
                </a:lnTo>
                <a:lnTo>
                  <a:pt x="162998" y="4565"/>
                </a:lnTo>
                <a:lnTo>
                  <a:pt x="192067" y="39141"/>
                </a:lnTo>
                <a:lnTo>
                  <a:pt x="219555" y="103505"/>
                </a:lnTo>
                <a:lnTo>
                  <a:pt x="232377" y="145306"/>
                </a:lnTo>
                <a:lnTo>
                  <a:pt x="244409" y="192694"/>
                </a:lnTo>
                <a:lnTo>
                  <a:pt x="255518" y="245047"/>
                </a:lnTo>
                <a:lnTo>
                  <a:pt x="265574" y="301745"/>
                </a:lnTo>
                <a:lnTo>
                  <a:pt x="274444" y="362168"/>
                </a:lnTo>
                <a:lnTo>
                  <a:pt x="281997" y="425694"/>
                </a:lnTo>
                <a:lnTo>
                  <a:pt x="288100" y="491705"/>
                </a:lnTo>
                <a:lnTo>
                  <a:pt x="292623" y="559579"/>
                </a:lnTo>
                <a:lnTo>
                  <a:pt x="295433" y="628695"/>
                </a:lnTo>
                <a:lnTo>
                  <a:pt x="296399" y="69843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6" name="object 86"/>
          <p:cNvSpPr/>
          <p:nvPr/>
        </p:nvSpPr>
        <p:spPr>
          <a:xfrm>
            <a:off x="4031810" y="4091738"/>
            <a:ext cx="45720" cy="635"/>
          </a:xfrm>
          <a:custGeom>
            <a:avLst/>
            <a:gdLst/>
            <a:ahLst/>
            <a:cxnLst/>
            <a:rect l="l" t="t" r="r" b="b"/>
            <a:pathLst>
              <a:path w="45720" h="635">
                <a:moveTo>
                  <a:pt x="-4762" y="66"/>
                </a:moveTo>
                <a:lnTo>
                  <a:pt x="49912" y="66"/>
                </a:lnTo>
              </a:path>
            </a:pathLst>
          </a:custGeom>
          <a:ln w="9657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7" name="object 87"/>
          <p:cNvSpPr/>
          <p:nvPr/>
        </p:nvSpPr>
        <p:spPr>
          <a:xfrm>
            <a:off x="4076915" y="407613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92" y="0"/>
                </a:lnTo>
                <a:lnTo>
                  <a:pt x="43270" y="15859"/>
                </a:lnTo>
                <a:lnTo>
                  <a:pt x="0" y="314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8" name="object 88"/>
          <p:cNvSpPr/>
          <p:nvPr/>
        </p:nvSpPr>
        <p:spPr>
          <a:xfrm>
            <a:off x="4076915" y="407613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70" y="15859"/>
                </a:lnTo>
                <a:lnTo>
                  <a:pt x="92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9" name="object 89"/>
          <p:cNvSpPr/>
          <p:nvPr/>
        </p:nvSpPr>
        <p:spPr>
          <a:xfrm>
            <a:off x="4180016" y="4092455"/>
            <a:ext cx="56515" cy="635"/>
          </a:xfrm>
          <a:custGeom>
            <a:avLst/>
            <a:gdLst/>
            <a:ahLst/>
            <a:cxnLst/>
            <a:rect l="l" t="t" r="r" b="b"/>
            <a:pathLst>
              <a:path w="56514" h="635">
                <a:moveTo>
                  <a:pt x="-4762" y="222"/>
                </a:moveTo>
                <a:lnTo>
                  <a:pt x="60714" y="222"/>
                </a:lnTo>
              </a:path>
            </a:pathLst>
          </a:custGeom>
          <a:ln w="997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0" name="object 90"/>
          <p:cNvSpPr/>
          <p:nvPr/>
        </p:nvSpPr>
        <p:spPr>
          <a:xfrm>
            <a:off x="4235842" y="407716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250" y="0"/>
                </a:lnTo>
                <a:lnTo>
                  <a:pt x="43349" y="16076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1" name="object 91"/>
          <p:cNvSpPr/>
          <p:nvPr/>
        </p:nvSpPr>
        <p:spPr>
          <a:xfrm>
            <a:off x="4235842" y="4077168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349" y="16076"/>
                </a:lnTo>
                <a:lnTo>
                  <a:pt x="25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2" name="object 92"/>
          <p:cNvSpPr/>
          <p:nvPr/>
        </p:nvSpPr>
        <p:spPr>
          <a:xfrm>
            <a:off x="4520819" y="3592783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B6D7A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3" name="object 93"/>
          <p:cNvSpPr/>
          <p:nvPr/>
        </p:nvSpPr>
        <p:spPr>
          <a:xfrm>
            <a:off x="4480469" y="3592783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79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4" name="object 94"/>
          <p:cNvSpPr/>
          <p:nvPr/>
        </p:nvSpPr>
        <p:spPr>
          <a:xfrm>
            <a:off x="4406939" y="3592783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B6D7A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5" name="object 95"/>
          <p:cNvSpPr/>
          <p:nvPr/>
        </p:nvSpPr>
        <p:spPr>
          <a:xfrm>
            <a:off x="4366588" y="3592783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79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6" name="object 96"/>
          <p:cNvSpPr/>
          <p:nvPr/>
        </p:nvSpPr>
        <p:spPr>
          <a:xfrm>
            <a:off x="4447289" y="4093483"/>
            <a:ext cx="33655" cy="0"/>
          </a:xfrm>
          <a:custGeom>
            <a:avLst/>
            <a:gdLst/>
            <a:ahLst/>
            <a:cxnLst/>
            <a:rect l="l" t="t" r="r" b="b"/>
            <a:pathLst>
              <a:path w="33654">
                <a:moveTo>
                  <a:pt x="0" y="0"/>
                </a:moveTo>
                <a:lnTo>
                  <a:pt x="332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7" name="object 97"/>
          <p:cNvSpPr/>
          <p:nvPr/>
        </p:nvSpPr>
        <p:spPr>
          <a:xfrm>
            <a:off x="4293115" y="4069955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4" h="46989">
                <a:moveTo>
                  <a:pt x="18449" y="46799"/>
                </a:moveTo>
                <a:lnTo>
                  <a:pt x="11268" y="44961"/>
                </a:lnTo>
                <a:lnTo>
                  <a:pt x="5403" y="39946"/>
                </a:lnTo>
                <a:lnTo>
                  <a:pt x="1449" y="32508"/>
                </a:lnTo>
                <a:lnTo>
                  <a:pt x="0" y="23399"/>
                </a:lnTo>
                <a:lnTo>
                  <a:pt x="1449" y="14291"/>
                </a:lnTo>
                <a:lnTo>
                  <a:pt x="5403" y="6853"/>
                </a:lnTo>
                <a:lnTo>
                  <a:pt x="11268" y="1838"/>
                </a:lnTo>
                <a:lnTo>
                  <a:pt x="18449" y="0"/>
                </a:lnTo>
                <a:lnTo>
                  <a:pt x="25631" y="1838"/>
                </a:lnTo>
                <a:lnTo>
                  <a:pt x="31496" y="6853"/>
                </a:lnTo>
                <a:lnTo>
                  <a:pt x="35450" y="14291"/>
                </a:lnTo>
                <a:lnTo>
                  <a:pt x="36899" y="23399"/>
                </a:lnTo>
                <a:lnTo>
                  <a:pt x="35450" y="32508"/>
                </a:lnTo>
                <a:lnTo>
                  <a:pt x="31496" y="39946"/>
                </a:lnTo>
                <a:lnTo>
                  <a:pt x="25631" y="44961"/>
                </a:lnTo>
                <a:lnTo>
                  <a:pt x="18449" y="467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8" name="object 98"/>
          <p:cNvSpPr/>
          <p:nvPr/>
        </p:nvSpPr>
        <p:spPr>
          <a:xfrm>
            <a:off x="4293115" y="4069955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4" h="46989">
                <a:moveTo>
                  <a:pt x="18449" y="0"/>
                </a:moveTo>
                <a:lnTo>
                  <a:pt x="25631" y="1838"/>
                </a:lnTo>
                <a:lnTo>
                  <a:pt x="31496" y="6853"/>
                </a:lnTo>
                <a:lnTo>
                  <a:pt x="35450" y="14291"/>
                </a:lnTo>
                <a:lnTo>
                  <a:pt x="36899" y="23399"/>
                </a:lnTo>
                <a:lnTo>
                  <a:pt x="35450" y="32508"/>
                </a:lnTo>
                <a:lnTo>
                  <a:pt x="31496" y="39946"/>
                </a:lnTo>
                <a:lnTo>
                  <a:pt x="25631" y="44961"/>
                </a:lnTo>
                <a:lnTo>
                  <a:pt x="18449" y="46799"/>
                </a:lnTo>
                <a:lnTo>
                  <a:pt x="11268" y="44961"/>
                </a:lnTo>
                <a:lnTo>
                  <a:pt x="5403" y="39946"/>
                </a:lnTo>
                <a:lnTo>
                  <a:pt x="1449" y="32508"/>
                </a:lnTo>
                <a:lnTo>
                  <a:pt x="0" y="23399"/>
                </a:lnTo>
                <a:lnTo>
                  <a:pt x="1449" y="14291"/>
                </a:lnTo>
                <a:lnTo>
                  <a:pt x="5403" y="6853"/>
                </a:lnTo>
                <a:lnTo>
                  <a:pt x="11268" y="1838"/>
                </a:lnTo>
                <a:lnTo>
                  <a:pt x="1844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9" name="object 99"/>
          <p:cNvSpPr/>
          <p:nvPr/>
        </p:nvSpPr>
        <p:spPr>
          <a:xfrm>
            <a:off x="4330015" y="4093355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0" name="object 100"/>
          <p:cNvSpPr/>
          <p:nvPr/>
        </p:nvSpPr>
        <p:spPr>
          <a:xfrm>
            <a:off x="4592280" y="4069944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4" h="46989">
                <a:moveTo>
                  <a:pt x="18449" y="46799"/>
                </a:moveTo>
                <a:lnTo>
                  <a:pt x="11268" y="44961"/>
                </a:lnTo>
                <a:lnTo>
                  <a:pt x="5403" y="39946"/>
                </a:lnTo>
                <a:lnTo>
                  <a:pt x="1449" y="32508"/>
                </a:lnTo>
                <a:lnTo>
                  <a:pt x="0" y="23399"/>
                </a:lnTo>
                <a:lnTo>
                  <a:pt x="1449" y="14291"/>
                </a:lnTo>
                <a:lnTo>
                  <a:pt x="5403" y="6853"/>
                </a:lnTo>
                <a:lnTo>
                  <a:pt x="11268" y="1838"/>
                </a:lnTo>
                <a:lnTo>
                  <a:pt x="18449" y="0"/>
                </a:lnTo>
                <a:lnTo>
                  <a:pt x="25631" y="1838"/>
                </a:lnTo>
                <a:lnTo>
                  <a:pt x="31496" y="6853"/>
                </a:lnTo>
                <a:lnTo>
                  <a:pt x="35450" y="14291"/>
                </a:lnTo>
                <a:lnTo>
                  <a:pt x="36899" y="23399"/>
                </a:lnTo>
                <a:lnTo>
                  <a:pt x="35450" y="32508"/>
                </a:lnTo>
                <a:lnTo>
                  <a:pt x="31496" y="39946"/>
                </a:lnTo>
                <a:lnTo>
                  <a:pt x="25631" y="44961"/>
                </a:lnTo>
                <a:lnTo>
                  <a:pt x="18449" y="467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1" name="object 101"/>
          <p:cNvSpPr/>
          <p:nvPr/>
        </p:nvSpPr>
        <p:spPr>
          <a:xfrm>
            <a:off x="4592280" y="4069944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4" h="46989">
                <a:moveTo>
                  <a:pt x="18449" y="0"/>
                </a:moveTo>
                <a:lnTo>
                  <a:pt x="25631" y="1838"/>
                </a:lnTo>
                <a:lnTo>
                  <a:pt x="31496" y="6853"/>
                </a:lnTo>
                <a:lnTo>
                  <a:pt x="35450" y="14291"/>
                </a:lnTo>
                <a:lnTo>
                  <a:pt x="36899" y="23399"/>
                </a:lnTo>
                <a:lnTo>
                  <a:pt x="35450" y="32508"/>
                </a:lnTo>
                <a:lnTo>
                  <a:pt x="31496" y="39946"/>
                </a:lnTo>
                <a:lnTo>
                  <a:pt x="25631" y="44961"/>
                </a:lnTo>
                <a:lnTo>
                  <a:pt x="18449" y="46799"/>
                </a:lnTo>
                <a:lnTo>
                  <a:pt x="11268" y="44961"/>
                </a:lnTo>
                <a:lnTo>
                  <a:pt x="5403" y="39946"/>
                </a:lnTo>
                <a:lnTo>
                  <a:pt x="1449" y="32508"/>
                </a:lnTo>
                <a:lnTo>
                  <a:pt x="0" y="23399"/>
                </a:lnTo>
                <a:lnTo>
                  <a:pt x="1449" y="14291"/>
                </a:lnTo>
                <a:lnTo>
                  <a:pt x="5403" y="6853"/>
                </a:lnTo>
                <a:lnTo>
                  <a:pt x="11268" y="1838"/>
                </a:lnTo>
                <a:lnTo>
                  <a:pt x="1844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2" name="object 102"/>
          <p:cNvSpPr/>
          <p:nvPr/>
        </p:nvSpPr>
        <p:spPr>
          <a:xfrm>
            <a:off x="4561170" y="4093483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1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3" name="object 103"/>
          <p:cNvSpPr/>
          <p:nvPr/>
        </p:nvSpPr>
        <p:spPr>
          <a:xfrm>
            <a:off x="4311629" y="3404075"/>
            <a:ext cx="299720" cy="713740"/>
          </a:xfrm>
          <a:custGeom>
            <a:avLst/>
            <a:gdLst/>
            <a:ahLst/>
            <a:cxnLst/>
            <a:rect l="l" t="t" r="r" b="b"/>
            <a:pathLst>
              <a:path w="299720" h="713739">
                <a:moveTo>
                  <a:pt x="299099" y="712669"/>
                </a:moveTo>
                <a:lnTo>
                  <a:pt x="298241" y="645942"/>
                </a:lnTo>
                <a:lnTo>
                  <a:pt x="295740" y="579736"/>
                </a:lnTo>
                <a:lnTo>
                  <a:pt x="291706" y="514573"/>
                </a:lnTo>
                <a:lnTo>
                  <a:pt x="286248" y="450975"/>
                </a:lnTo>
                <a:lnTo>
                  <a:pt x="279475" y="389464"/>
                </a:lnTo>
                <a:lnTo>
                  <a:pt x="271497" y="330564"/>
                </a:lnTo>
                <a:lnTo>
                  <a:pt x="262424" y="274795"/>
                </a:lnTo>
                <a:lnTo>
                  <a:pt x="252365" y="222681"/>
                </a:lnTo>
                <a:lnTo>
                  <a:pt x="241430" y="174743"/>
                </a:lnTo>
                <a:lnTo>
                  <a:pt x="229728" y="131504"/>
                </a:lnTo>
                <a:lnTo>
                  <a:pt x="217369" y="93487"/>
                </a:lnTo>
                <a:lnTo>
                  <a:pt x="191118" y="35205"/>
                </a:lnTo>
                <a:lnTo>
                  <a:pt x="163552" y="4076"/>
                </a:lnTo>
                <a:lnTo>
                  <a:pt x="149549" y="0"/>
                </a:lnTo>
                <a:lnTo>
                  <a:pt x="135547" y="4104"/>
                </a:lnTo>
                <a:lnTo>
                  <a:pt x="107981" y="35290"/>
                </a:lnTo>
                <a:lnTo>
                  <a:pt x="81730" y="93632"/>
                </a:lnTo>
                <a:lnTo>
                  <a:pt x="69371" y="131681"/>
                </a:lnTo>
                <a:lnTo>
                  <a:pt x="57669" y="174952"/>
                </a:lnTo>
                <a:lnTo>
                  <a:pt x="46734" y="222924"/>
                </a:lnTo>
                <a:lnTo>
                  <a:pt x="36675" y="275075"/>
                </a:lnTo>
                <a:lnTo>
                  <a:pt x="27602" y="330882"/>
                </a:lnTo>
                <a:lnTo>
                  <a:pt x="19624" y="389823"/>
                </a:lnTo>
                <a:lnTo>
                  <a:pt x="12851" y="451376"/>
                </a:lnTo>
                <a:lnTo>
                  <a:pt x="7393" y="515019"/>
                </a:lnTo>
                <a:lnTo>
                  <a:pt x="3359" y="580230"/>
                </a:lnTo>
                <a:lnTo>
                  <a:pt x="858" y="646488"/>
                </a:lnTo>
                <a:lnTo>
                  <a:pt x="0" y="71326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4" name="object 104"/>
          <p:cNvSpPr/>
          <p:nvPr/>
        </p:nvSpPr>
        <p:spPr>
          <a:xfrm>
            <a:off x="4817149" y="3590704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B6D7A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5" name="object 105"/>
          <p:cNvSpPr/>
          <p:nvPr/>
        </p:nvSpPr>
        <p:spPr>
          <a:xfrm>
            <a:off x="4776799" y="3590704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79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6" name="object 106"/>
          <p:cNvSpPr/>
          <p:nvPr/>
        </p:nvSpPr>
        <p:spPr>
          <a:xfrm>
            <a:off x="4703268" y="3590704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B6D7A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7" name="object 107"/>
          <p:cNvSpPr/>
          <p:nvPr/>
        </p:nvSpPr>
        <p:spPr>
          <a:xfrm>
            <a:off x="4662918" y="3590704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79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8" name="object 108"/>
          <p:cNvSpPr/>
          <p:nvPr/>
        </p:nvSpPr>
        <p:spPr>
          <a:xfrm>
            <a:off x="4743618" y="4091404"/>
            <a:ext cx="33655" cy="0"/>
          </a:xfrm>
          <a:custGeom>
            <a:avLst/>
            <a:gdLst/>
            <a:ahLst/>
            <a:cxnLst/>
            <a:rect l="l" t="t" r="r" b="b"/>
            <a:pathLst>
              <a:path w="33654">
                <a:moveTo>
                  <a:pt x="0" y="0"/>
                </a:moveTo>
                <a:lnTo>
                  <a:pt x="332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9" name="object 109"/>
          <p:cNvSpPr/>
          <p:nvPr/>
        </p:nvSpPr>
        <p:spPr>
          <a:xfrm>
            <a:off x="4629179" y="4091544"/>
            <a:ext cx="33655" cy="1905"/>
          </a:xfrm>
          <a:custGeom>
            <a:avLst/>
            <a:gdLst/>
            <a:ahLst/>
            <a:cxnLst/>
            <a:rect l="l" t="t" r="r" b="b"/>
            <a:pathLst>
              <a:path w="33654" h="1904">
                <a:moveTo>
                  <a:pt x="-4762" y="899"/>
                </a:moveTo>
                <a:lnTo>
                  <a:pt x="38362" y="899"/>
                </a:lnTo>
              </a:path>
            </a:pathLst>
          </a:custGeom>
          <a:ln w="113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0" name="object 110"/>
          <p:cNvSpPr/>
          <p:nvPr/>
        </p:nvSpPr>
        <p:spPr>
          <a:xfrm>
            <a:off x="4892888" y="4068327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4" h="46989">
                <a:moveTo>
                  <a:pt x="18449" y="46799"/>
                </a:moveTo>
                <a:lnTo>
                  <a:pt x="11268" y="44961"/>
                </a:lnTo>
                <a:lnTo>
                  <a:pt x="5403" y="39946"/>
                </a:lnTo>
                <a:lnTo>
                  <a:pt x="1449" y="32508"/>
                </a:lnTo>
                <a:lnTo>
                  <a:pt x="0" y="23399"/>
                </a:lnTo>
                <a:lnTo>
                  <a:pt x="1449" y="14291"/>
                </a:lnTo>
                <a:lnTo>
                  <a:pt x="5403" y="6853"/>
                </a:lnTo>
                <a:lnTo>
                  <a:pt x="11268" y="1838"/>
                </a:lnTo>
                <a:lnTo>
                  <a:pt x="18449" y="0"/>
                </a:lnTo>
                <a:lnTo>
                  <a:pt x="25631" y="1838"/>
                </a:lnTo>
                <a:lnTo>
                  <a:pt x="31495" y="6853"/>
                </a:lnTo>
                <a:lnTo>
                  <a:pt x="35450" y="14291"/>
                </a:lnTo>
                <a:lnTo>
                  <a:pt x="36899" y="23399"/>
                </a:lnTo>
                <a:lnTo>
                  <a:pt x="35450" y="32508"/>
                </a:lnTo>
                <a:lnTo>
                  <a:pt x="31495" y="39946"/>
                </a:lnTo>
                <a:lnTo>
                  <a:pt x="25631" y="44961"/>
                </a:lnTo>
                <a:lnTo>
                  <a:pt x="18449" y="467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1" name="object 111"/>
          <p:cNvSpPr/>
          <p:nvPr/>
        </p:nvSpPr>
        <p:spPr>
          <a:xfrm>
            <a:off x="4892888" y="4068327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4" h="46989">
                <a:moveTo>
                  <a:pt x="18449" y="0"/>
                </a:moveTo>
                <a:lnTo>
                  <a:pt x="25631" y="1838"/>
                </a:lnTo>
                <a:lnTo>
                  <a:pt x="31495" y="6853"/>
                </a:lnTo>
                <a:lnTo>
                  <a:pt x="35450" y="14291"/>
                </a:lnTo>
                <a:lnTo>
                  <a:pt x="36899" y="23399"/>
                </a:lnTo>
                <a:lnTo>
                  <a:pt x="35450" y="32508"/>
                </a:lnTo>
                <a:lnTo>
                  <a:pt x="31495" y="39946"/>
                </a:lnTo>
                <a:lnTo>
                  <a:pt x="25631" y="44961"/>
                </a:lnTo>
                <a:lnTo>
                  <a:pt x="18449" y="46799"/>
                </a:lnTo>
                <a:lnTo>
                  <a:pt x="11268" y="44961"/>
                </a:lnTo>
                <a:lnTo>
                  <a:pt x="5403" y="39946"/>
                </a:lnTo>
                <a:lnTo>
                  <a:pt x="1449" y="32508"/>
                </a:lnTo>
                <a:lnTo>
                  <a:pt x="0" y="23399"/>
                </a:lnTo>
                <a:lnTo>
                  <a:pt x="1449" y="14291"/>
                </a:lnTo>
                <a:lnTo>
                  <a:pt x="5403" y="6853"/>
                </a:lnTo>
                <a:lnTo>
                  <a:pt x="11268" y="1838"/>
                </a:lnTo>
                <a:lnTo>
                  <a:pt x="1844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2" name="object 112"/>
          <p:cNvSpPr/>
          <p:nvPr/>
        </p:nvSpPr>
        <p:spPr>
          <a:xfrm>
            <a:off x="4857499" y="4091404"/>
            <a:ext cx="35560" cy="635"/>
          </a:xfrm>
          <a:custGeom>
            <a:avLst/>
            <a:gdLst/>
            <a:ahLst/>
            <a:cxnLst/>
            <a:rect l="l" t="t" r="r" b="b"/>
            <a:pathLst>
              <a:path w="35560" h="635">
                <a:moveTo>
                  <a:pt x="-4762" y="149"/>
                </a:moveTo>
                <a:lnTo>
                  <a:pt x="40162" y="149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3" name="object 113"/>
          <p:cNvSpPr/>
          <p:nvPr/>
        </p:nvSpPr>
        <p:spPr>
          <a:xfrm>
            <a:off x="4929788" y="409172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4" name="object 114"/>
          <p:cNvSpPr/>
          <p:nvPr/>
        </p:nvSpPr>
        <p:spPr>
          <a:xfrm>
            <a:off x="4610729" y="3380899"/>
            <a:ext cx="300990" cy="735965"/>
          </a:xfrm>
          <a:custGeom>
            <a:avLst/>
            <a:gdLst/>
            <a:ahLst/>
            <a:cxnLst/>
            <a:rect l="l" t="t" r="r" b="b"/>
            <a:pathLst>
              <a:path w="300989" h="735964">
                <a:moveTo>
                  <a:pt x="0" y="735844"/>
                </a:moveTo>
                <a:lnTo>
                  <a:pt x="862" y="666950"/>
                </a:lnTo>
                <a:lnTo>
                  <a:pt x="3375" y="598599"/>
                </a:lnTo>
                <a:lnTo>
                  <a:pt x="7430" y="531329"/>
                </a:lnTo>
                <a:lnTo>
                  <a:pt x="12916" y="465677"/>
                </a:lnTo>
                <a:lnTo>
                  <a:pt x="19723" y="402183"/>
                </a:lnTo>
                <a:lnTo>
                  <a:pt x="27740" y="341383"/>
                </a:lnTo>
                <a:lnTo>
                  <a:pt x="36859" y="283816"/>
                </a:lnTo>
                <a:lnTo>
                  <a:pt x="46968" y="230021"/>
                </a:lnTo>
                <a:lnTo>
                  <a:pt x="57958" y="180535"/>
                </a:lnTo>
                <a:lnTo>
                  <a:pt x="69719" y="135897"/>
                </a:lnTo>
                <a:lnTo>
                  <a:pt x="82140" y="96644"/>
                </a:lnTo>
                <a:lnTo>
                  <a:pt x="108523" y="36448"/>
                </a:lnTo>
                <a:lnTo>
                  <a:pt x="136227" y="4252"/>
                </a:lnTo>
                <a:lnTo>
                  <a:pt x="150299" y="0"/>
                </a:lnTo>
                <a:lnTo>
                  <a:pt x="164372" y="4182"/>
                </a:lnTo>
                <a:lnTo>
                  <a:pt x="192076" y="36235"/>
                </a:lnTo>
                <a:lnTo>
                  <a:pt x="218459" y="96281"/>
                </a:lnTo>
                <a:lnTo>
                  <a:pt x="230880" y="135455"/>
                </a:lnTo>
                <a:lnTo>
                  <a:pt x="242641" y="180012"/>
                </a:lnTo>
                <a:lnTo>
                  <a:pt x="253631" y="229412"/>
                </a:lnTo>
                <a:lnTo>
                  <a:pt x="263740" y="283117"/>
                </a:lnTo>
                <a:lnTo>
                  <a:pt x="272859" y="340588"/>
                </a:lnTo>
                <a:lnTo>
                  <a:pt x="280876" y="401287"/>
                </a:lnTo>
                <a:lnTo>
                  <a:pt x="287683" y="464675"/>
                </a:lnTo>
                <a:lnTo>
                  <a:pt x="293169" y="530214"/>
                </a:lnTo>
                <a:lnTo>
                  <a:pt x="297224" y="597364"/>
                </a:lnTo>
                <a:lnTo>
                  <a:pt x="299737" y="665587"/>
                </a:lnTo>
                <a:lnTo>
                  <a:pt x="300599" y="73434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5" name="object 115"/>
          <p:cNvSpPr/>
          <p:nvPr/>
        </p:nvSpPr>
        <p:spPr>
          <a:xfrm>
            <a:off x="5117812" y="3590704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B6D7A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6" name="object 116"/>
          <p:cNvSpPr/>
          <p:nvPr/>
        </p:nvSpPr>
        <p:spPr>
          <a:xfrm>
            <a:off x="5077462" y="3590704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79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7" name="object 117"/>
          <p:cNvSpPr/>
          <p:nvPr/>
        </p:nvSpPr>
        <p:spPr>
          <a:xfrm>
            <a:off x="5003931" y="3590704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B6D7A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8" name="object 118"/>
          <p:cNvSpPr/>
          <p:nvPr/>
        </p:nvSpPr>
        <p:spPr>
          <a:xfrm>
            <a:off x="4963581" y="3590704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79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9" name="object 119"/>
          <p:cNvSpPr/>
          <p:nvPr/>
        </p:nvSpPr>
        <p:spPr>
          <a:xfrm>
            <a:off x="5044282" y="4091404"/>
            <a:ext cx="33655" cy="0"/>
          </a:xfrm>
          <a:custGeom>
            <a:avLst/>
            <a:gdLst/>
            <a:ahLst/>
            <a:cxnLst/>
            <a:rect l="l" t="t" r="r" b="b"/>
            <a:pathLst>
              <a:path w="33654">
                <a:moveTo>
                  <a:pt x="0" y="0"/>
                </a:moveTo>
                <a:lnTo>
                  <a:pt x="332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0" name="object 120"/>
          <p:cNvSpPr/>
          <p:nvPr/>
        </p:nvSpPr>
        <p:spPr>
          <a:xfrm>
            <a:off x="4929788" y="4091427"/>
            <a:ext cx="34290" cy="635"/>
          </a:xfrm>
          <a:custGeom>
            <a:avLst/>
            <a:gdLst/>
            <a:ahLst/>
            <a:cxnLst/>
            <a:rect l="l" t="t" r="r" b="b"/>
            <a:pathLst>
              <a:path w="34289" h="635">
                <a:moveTo>
                  <a:pt x="-4762" y="149"/>
                </a:moveTo>
                <a:lnTo>
                  <a:pt x="38662" y="149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1" name="object 121"/>
          <p:cNvSpPr/>
          <p:nvPr/>
        </p:nvSpPr>
        <p:spPr>
          <a:xfrm>
            <a:off x="4911338" y="3404075"/>
            <a:ext cx="306705" cy="713105"/>
          </a:xfrm>
          <a:custGeom>
            <a:avLst/>
            <a:gdLst/>
            <a:ahLst/>
            <a:cxnLst/>
            <a:rect l="l" t="t" r="r" b="b"/>
            <a:pathLst>
              <a:path w="306704" h="713104">
                <a:moveTo>
                  <a:pt x="0" y="711052"/>
                </a:moveTo>
                <a:lnTo>
                  <a:pt x="879" y="644476"/>
                </a:lnTo>
                <a:lnTo>
                  <a:pt x="3443" y="578416"/>
                </a:lnTo>
                <a:lnTo>
                  <a:pt x="7578" y="513396"/>
                </a:lnTo>
                <a:lnTo>
                  <a:pt x="13174" y="449936"/>
                </a:lnTo>
                <a:lnTo>
                  <a:pt x="20116" y="388558"/>
                </a:lnTo>
                <a:lnTo>
                  <a:pt x="28294" y="329784"/>
                </a:lnTo>
                <a:lnTo>
                  <a:pt x="37595" y="274135"/>
                </a:lnTo>
                <a:lnTo>
                  <a:pt x="47906" y="222133"/>
                </a:lnTo>
                <a:lnTo>
                  <a:pt x="59115" y="174300"/>
                </a:lnTo>
                <a:lnTo>
                  <a:pt x="71110" y="131156"/>
                </a:lnTo>
                <a:lnTo>
                  <a:pt x="83779" y="93225"/>
                </a:lnTo>
                <a:lnTo>
                  <a:pt x="110689" y="35083"/>
                </a:lnTo>
                <a:lnTo>
                  <a:pt x="138946" y="4048"/>
                </a:lnTo>
                <a:lnTo>
                  <a:pt x="153299" y="0"/>
                </a:lnTo>
                <a:lnTo>
                  <a:pt x="167653" y="4119"/>
                </a:lnTo>
                <a:lnTo>
                  <a:pt x="195910" y="35297"/>
                </a:lnTo>
                <a:lnTo>
                  <a:pt x="222820" y="93588"/>
                </a:lnTo>
                <a:lnTo>
                  <a:pt x="235489" y="131598"/>
                </a:lnTo>
                <a:lnTo>
                  <a:pt x="247484" y="174823"/>
                </a:lnTo>
                <a:lnTo>
                  <a:pt x="258693" y="222742"/>
                </a:lnTo>
                <a:lnTo>
                  <a:pt x="269004" y="274835"/>
                </a:lnTo>
                <a:lnTo>
                  <a:pt x="278305" y="330579"/>
                </a:lnTo>
                <a:lnTo>
                  <a:pt x="286483" y="389453"/>
                </a:lnTo>
                <a:lnTo>
                  <a:pt x="293425" y="450938"/>
                </a:lnTo>
                <a:lnTo>
                  <a:pt x="299021" y="514511"/>
                </a:lnTo>
                <a:lnTo>
                  <a:pt x="303156" y="579652"/>
                </a:lnTo>
                <a:lnTo>
                  <a:pt x="305720" y="645839"/>
                </a:lnTo>
                <a:lnTo>
                  <a:pt x="306599" y="71255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2" name="object 122"/>
          <p:cNvSpPr/>
          <p:nvPr/>
        </p:nvSpPr>
        <p:spPr>
          <a:xfrm>
            <a:off x="5199591" y="4069967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4" h="46989">
                <a:moveTo>
                  <a:pt x="18449" y="46799"/>
                </a:moveTo>
                <a:lnTo>
                  <a:pt x="11268" y="44961"/>
                </a:lnTo>
                <a:lnTo>
                  <a:pt x="5403" y="39946"/>
                </a:lnTo>
                <a:lnTo>
                  <a:pt x="1449" y="32508"/>
                </a:lnTo>
                <a:lnTo>
                  <a:pt x="0" y="23399"/>
                </a:lnTo>
                <a:lnTo>
                  <a:pt x="1449" y="14291"/>
                </a:lnTo>
                <a:lnTo>
                  <a:pt x="5403" y="6853"/>
                </a:lnTo>
                <a:lnTo>
                  <a:pt x="11268" y="1838"/>
                </a:lnTo>
                <a:lnTo>
                  <a:pt x="18449" y="0"/>
                </a:lnTo>
                <a:lnTo>
                  <a:pt x="25631" y="1838"/>
                </a:lnTo>
                <a:lnTo>
                  <a:pt x="31496" y="6853"/>
                </a:lnTo>
                <a:lnTo>
                  <a:pt x="35450" y="14291"/>
                </a:lnTo>
                <a:lnTo>
                  <a:pt x="36899" y="23399"/>
                </a:lnTo>
                <a:lnTo>
                  <a:pt x="35450" y="32508"/>
                </a:lnTo>
                <a:lnTo>
                  <a:pt x="31496" y="39946"/>
                </a:lnTo>
                <a:lnTo>
                  <a:pt x="25631" y="44961"/>
                </a:lnTo>
                <a:lnTo>
                  <a:pt x="18449" y="467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3" name="object 123"/>
          <p:cNvSpPr/>
          <p:nvPr/>
        </p:nvSpPr>
        <p:spPr>
          <a:xfrm>
            <a:off x="5199591" y="4069967"/>
            <a:ext cx="37465" cy="46990"/>
          </a:xfrm>
          <a:custGeom>
            <a:avLst/>
            <a:gdLst/>
            <a:ahLst/>
            <a:cxnLst/>
            <a:rect l="l" t="t" r="r" b="b"/>
            <a:pathLst>
              <a:path w="37464" h="46989">
                <a:moveTo>
                  <a:pt x="18449" y="0"/>
                </a:moveTo>
                <a:lnTo>
                  <a:pt x="25631" y="1838"/>
                </a:lnTo>
                <a:lnTo>
                  <a:pt x="31496" y="6853"/>
                </a:lnTo>
                <a:lnTo>
                  <a:pt x="35450" y="14291"/>
                </a:lnTo>
                <a:lnTo>
                  <a:pt x="36899" y="23399"/>
                </a:lnTo>
                <a:lnTo>
                  <a:pt x="35450" y="32508"/>
                </a:lnTo>
                <a:lnTo>
                  <a:pt x="31496" y="39946"/>
                </a:lnTo>
                <a:lnTo>
                  <a:pt x="25631" y="44961"/>
                </a:lnTo>
                <a:lnTo>
                  <a:pt x="18449" y="46799"/>
                </a:lnTo>
                <a:lnTo>
                  <a:pt x="11268" y="44961"/>
                </a:lnTo>
                <a:lnTo>
                  <a:pt x="5403" y="39946"/>
                </a:lnTo>
                <a:lnTo>
                  <a:pt x="1449" y="32508"/>
                </a:lnTo>
                <a:lnTo>
                  <a:pt x="0" y="23399"/>
                </a:lnTo>
                <a:lnTo>
                  <a:pt x="1449" y="14291"/>
                </a:lnTo>
                <a:lnTo>
                  <a:pt x="5403" y="6853"/>
                </a:lnTo>
                <a:lnTo>
                  <a:pt x="11268" y="1838"/>
                </a:lnTo>
                <a:lnTo>
                  <a:pt x="1844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4" name="object 124"/>
          <p:cNvSpPr/>
          <p:nvPr/>
        </p:nvSpPr>
        <p:spPr>
          <a:xfrm>
            <a:off x="5158163" y="4091404"/>
            <a:ext cx="41910" cy="2540"/>
          </a:xfrm>
          <a:custGeom>
            <a:avLst/>
            <a:gdLst/>
            <a:ahLst/>
            <a:cxnLst/>
            <a:rect l="l" t="t" r="r" b="b"/>
            <a:pathLst>
              <a:path w="41910" h="2539">
                <a:moveTo>
                  <a:pt x="-4762" y="1049"/>
                </a:moveTo>
                <a:lnTo>
                  <a:pt x="46162" y="1049"/>
                </a:lnTo>
              </a:path>
            </a:pathLst>
          </a:custGeom>
          <a:ln w="116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5" name="object 125"/>
          <p:cNvSpPr/>
          <p:nvPr/>
        </p:nvSpPr>
        <p:spPr>
          <a:xfrm>
            <a:off x="5236490" y="4093367"/>
            <a:ext cx="41910" cy="0"/>
          </a:xfrm>
          <a:custGeom>
            <a:avLst/>
            <a:gdLst/>
            <a:ahLst/>
            <a:cxnLst/>
            <a:rect l="l" t="t" r="r" b="b"/>
            <a:pathLst>
              <a:path w="41910">
                <a:moveTo>
                  <a:pt x="0" y="0"/>
                </a:moveTo>
                <a:lnTo>
                  <a:pt x="413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6" name="object 126"/>
          <p:cNvSpPr/>
          <p:nvPr/>
        </p:nvSpPr>
        <p:spPr>
          <a:xfrm>
            <a:off x="5318226" y="3592813"/>
            <a:ext cx="0" cy="1001394"/>
          </a:xfrm>
          <a:custGeom>
            <a:avLst/>
            <a:gdLst/>
            <a:ahLst/>
            <a:cxnLst/>
            <a:rect l="l" t="t" r="r" b="b"/>
            <a:pathLst>
              <a:path h="1001395">
                <a:moveTo>
                  <a:pt x="0" y="0"/>
                </a:moveTo>
                <a:lnTo>
                  <a:pt x="0" y="1001399"/>
                </a:lnTo>
              </a:path>
            </a:pathLst>
          </a:custGeom>
          <a:ln w="80699">
            <a:solidFill>
              <a:srgbClr val="C9DAF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7" name="object 127"/>
          <p:cNvSpPr/>
          <p:nvPr/>
        </p:nvSpPr>
        <p:spPr>
          <a:xfrm>
            <a:off x="5277877" y="3592813"/>
            <a:ext cx="81280" cy="1001394"/>
          </a:xfrm>
          <a:custGeom>
            <a:avLst/>
            <a:gdLst/>
            <a:ahLst/>
            <a:cxnLst/>
            <a:rect l="l" t="t" r="r" b="b"/>
            <a:pathLst>
              <a:path w="81279" h="1001395">
                <a:moveTo>
                  <a:pt x="80699" y="0"/>
                </a:moveTo>
                <a:lnTo>
                  <a:pt x="80699" y="1001399"/>
                </a:lnTo>
                <a:lnTo>
                  <a:pt x="0" y="1001399"/>
                </a:lnTo>
                <a:lnTo>
                  <a:pt x="0" y="0"/>
                </a:lnTo>
                <a:lnTo>
                  <a:pt x="80699" y="0"/>
                </a:lnTo>
                <a:close/>
              </a:path>
            </a:pathLst>
          </a:custGeom>
          <a:ln w="19049">
            <a:solidFill>
              <a:srgbClr val="4A86E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8" name="object 128"/>
          <p:cNvSpPr txBox="1"/>
          <p:nvPr/>
        </p:nvSpPr>
        <p:spPr>
          <a:xfrm>
            <a:off x="4108546" y="3831416"/>
            <a:ext cx="1511935" cy="522605"/>
          </a:xfrm>
          <a:prstGeom prst="rect">
            <a:avLst/>
          </a:prstGeom>
        </p:spPr>
        <p:txBody>
          <a:bodyPr vert="vert" wrap="square" lIns="0" tIns="4445" rIns="0" bIns="0" rtlCol="0">
            <a:spAutoFit/>
          </a:bodyPr>
          <a:lstStyle/>
          <a:p>
            <a:pPr marL="92710" marR="88265" indent="9525" algn="ctr">
              <a:lnSpc>
                <a:spcPts val="930"/>
              </a:lnSpc>
              <a:spcBef>
                <a:spcPts val="35"/>
              </a:spcBef>
            </a:pPr>
            <a:r>
              <a:rPr sz="700" spc="-5" dirty="0">
                <a:solidFill>
                  <a:srgbClr val="FF0000"/>
                </a:solidFill>
                <a:latin typeface="Arial"/>
                <a:cs typeface="Arial"/>
              </a:rPr>
              <a:t>Softmax  </a:t>
            </a:r>
            <a:r>
              <a:rPr sz="700" spc="-35" dirty="0">
                <a:solidFill>
                  <a:srgbClr val="37761C"/>
                </a:solidFill>
                <a:latin typeface="Arial"/>
                <a:cs typeface="Arial"/>
              </a:rPr>
              <a:t>FC</a:t>
            </a:r>
            <a:r>
              <a:rPr sz="700" spc="-9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7761C"/>
                </a:solidFill>
                <a:latin typeface="Arial"/>
                <a:cs typeface="Arial"/>
              </a:rPr>
              <a:t>1000</a:t>
            </a:r>
            <a:endParaRPr sz="700" dirty="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40"/>
              </a:spcBef>
            </a:pPr>
            <a:r>
              <a:rPr sz="700" spc="-25" dirty="0">
                <a:solidFill>
                  <a:srgbClr val="4A86E7"/>
                </a:solidFill>
                <a:latin typeface="Arial"/>
                <a:cs typeface="Arial"/>
              </a:rPr>
              <a:t>Pool</a:t>
            </a:r>
            <a:endParaRPr sz="7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40"/>
              </a:spcBef>
            </a:pPr>
            <a:r>
              <a:rPr sz="700" spc="-10" dirty="0">
                <a:solidFill>
                  <a:srgbClr val="3776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776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7761C"/>
                </a:solidFill>
                <a:latin typeface="Arial"/>
                <a:cs typeface="Arial"/>
              </a:rPr>
              <a:t>64</a:t>
            </a:r>
            <a:endParaRPr sz="7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3776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776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7761C"/>
                </a:solidFill>
                <a:latin typeface="Arial"/>
                <a:cs typeface="Arial"/>
              </a:rPr>
              <a:t>64</a:t>
            </a:r>
            <a:endParaRPr sz="7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700" spc="-10" dirty="0">
                <a:solidFill>
                  <a:srgbClr val="3776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776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7761C"/>
                </a:solidFill>
                <a:latin typeface="Arial"/>
                <a:cs typeface="Arial"/>
              </a:rPr>
              <a:t>64</a:t>
            </a:r>
            <a:endParaRPr sz="7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3776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776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7761C"/>
                </a:solidFill>
                <a:latin typeface="Arial"/>
                <a:cs typeface="Arial"/>
              </a:rPr>
              <a:t>64</a:t>
            </a:r>
            <a:endParaRPr sz="700" dirty="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600"/>
              </a:spcBef>
            </a:pPr>
            <a:r>
              <a:rPr sz="700" spc="-10" dirty="0">
                <a:solidFill>
                  <a:srgbClr val="3776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776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7761C"/>
                </a:solidFill>
                <a:latin typeface="Arial"/>
                <a:cs typeface="Arial"/>
              </a:rPr>
              <a:t>64</a:t>
            </a:r>
            <a:endParaRPr sz="700" dirty="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55"/>
              </a:spcBef>
            </a:pPr>
            <a:r>
              <a:rPr sz="700" spc="-10" dirty="0">
                <a:solidFill>
                  <a:srgbClr val="37761C"/>
                </a:solidFill>
                <a:latin typeface="Arial"/>
                <a:cs typeface="Arial"/>
              </a:rPr>
              <a:t>3x3 </a:t>
            </a:r>
            <a:r>
              <a:rPr sz="700" spc="-15" dirty="0">
                <a:solidFill>
                  <a:srgbClr val="37761C"/>
                </a:solidFill>
                <a:latin typeface="Arial"/>
                <a:cs typeface="Arial"/>
              </a:rPr>
              <a:t>conv,</a:t>
            </a:r>
            <a:r>
              <a:rPr sz="700" spc="-8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37761C"/>
                </a:solidFill>
                <a:latin typeface="Arial"/>
                <a:cs typeface="Arial"/>
              </a:rPr>
              <a:t>64</a:t>
            </a:r>
            <a:endParaRPr sz="700" dirty="0">
              <a:latin typeface="Arial"/>
              <a:cs typeface="Arial"/>
            </a:endParaRPr>
          </a:p>
          <a:p>
            <a:pPr marL="4445" algn="ctr">
              <a:lnSpc>
                <a:spcPct val="100000"/>
              </a:lnSpc>
              <a:spcBef>
                <a:spcPts val="640"/>
              </a:spcBef>
            </a:pPr>
            <a:r>
              <a:rPr sz="1000" spc="-5" dirty="0">
                <a:latin typeface="Arial"/>
                <a:cs typeface="Arial"/>
              </a:rPr>
              <a:t>...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1990037" y="3269924"/>
            <a:ext cx="3583304" cy="0"/>
          </a:xfrm>
          <a:custGeom>
            <a:avLst/>
            <a:gdLst/>
            <a:ahLst/>
            <a:cxnLst/>
            <a:rect l="l" t="t" r="r" b="b"/>
            <a:pathLst>
              <a:path w="3583304">
                <a:moveTo>
                  <a:pt x="3582749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0" name="object 130"/>
          <p:cNvSpPr/>
          <p:nvPr/>
        </p:nvSpPr>
        <p:spPr>
          <a:xfrm>
            <a:off x="1846073" y="3208439"/>
            <a:ext cx="158251" cy="122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1" name="object 131"/>
          <p:cNvSpPr txBox="1"/>
          <p:nvPr/>
        </p:nvSpPr>
        <p:spPr>
          <a:xfrm>
            <a:off x="159325" y="3769988"/>
            <a:ext cx="14547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Similar to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ResNet!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6627655" y="3805525"/>
            <a:ext cx="2130888" cy="3946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3" name="object 133"/>
          <p:cNvSpPr txBox="1"/>
          <p:nvPr/>
        </p:nvSpPr>
        <p:spPr>
          <a:xfrm>
            <a:off x="6692900" y="3300625"/>
            <a:ext cx="160591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between: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b="1" spc="-5" dirty="0">
                <a:latin typeface="Arial"/>
                <a:cs typeface="Arial"/>
              </a:rPr>
              <a:t>Highway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Networks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136" name="object 1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137" name="object 1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138" name="object 138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6896456" y="4713450"/>
            <a:ext cx="4749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92</a:t>
            </a:fld>
            <a:endParaRPr sz="2000" dirty="0">
              <a:latin typeface="Arial"/>
              <a:cs typeface="Arial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6674363" y="4259078"/>
            <a:ext cx="1921510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latin typeface="Arial"/>
                <a:cs typeface="Arial"/>
              </a:rPr>
              <a:t>Srivastava et al, </a:t>
            </a:r>
            <a:r>
              <a:rPr sz="900" dirty="0">
                <a:latin typeface="Arial"/>
                <a:cs typeface="Arial"/>
              </a:rPr>
              <a:t>“Highway </a:t>
            </a:r>
            <a:r>
              <a:rPr sz="900" spc="-5" dirty="0">
                <a:latin typeface="Arial"/>
                <a:cs typeface="Arial"/>
              </a:rPr>
              <a:t>Networks”,  ICML DL </a:t>
            </a:r>
            <a:r>
              <a:rPr sz="900" spc="-10" dirty="0">
                <a:latin typeface="Arial"/>
                <a:cs typeface="Arial"/>
              </a:rPr>
              <a:t>Workshop</a:t>
            </a:r>
            <a:r>
              <a:rPr sz="900" spc="-7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2015</a:t>
            </a:r>
            <a:endParaRPr sz="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200" y="108384"/>
            <a:ext cx="33801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Other RNN</a:t>
            </a:r>
            <a:r>
              <a:rPr sz="3000" spc="-75" dirty="0"/>
              <a:t> </a:t>
            </a:r>
            <a:r>
              <a:rPr sz="3000" spc="-35" dirty="0"/>
              <a:t>Variants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756900" y="3681563"/>
            <a:ext cx="270891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[</a:t>
            </a:r>
            <a:r>
              <a:rPr sz="1400" i="1" spc="-5" dirty="0">
                <a:latin typeface="Arial"/>
                <a:cs typeface="Arial"/>
              </a:rPr>
              <a:t>LSTM: </a:t>
            </a:r>
            <a:r>
              <a:rPr sz="1400" i="1" dirty="0">
                <a:latin typeface="Arial"/>
                <a:cs typeface="Arial"/>
              </a:rPr>
              <a:t>A </a:t>
            </a:r>
            <a:r>
              <a:rPr sz="1400" i="1" spc="-5" dirty="0">
                <a:latin typeface="Arial"/>
                <a:cs typeface="Arial"/>
              </a:rPr>
              <a:t>Search Space</a:t>
            </a:r>
            <a:r>
              <a:rPr sz="1400" i="1" spc="-19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Odyssey</a:t>
            </a:r>
            <a:r>
              <a:rPr sz="1400" dirty="0">
                <a:latin typeface="Arial"/>
                <a:cs typeface="Arial"/>
              </a:rPr>
              <a:t>,  </a:t>
            </a:r>
            <a:r>
              <a:rPr sz="1400" spc="-10" dirty="0">
                <a:latin typeface="Arial"/>
                <a:cs typeface="Arial"/>
              </a:rPr>
              <a:t>Greff </a:t>
            </a:r>
            <a:r>
              <a:rPr sz="1400" spc="-5" dirty="0">
                <a:latin typeface="Arial"/>
                <a:cs typeface="Arial"/>
              </a:rPr>
              <a:t>et al.,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2015]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5199" y="160263"/>
            <a:ext cx="263398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[</a:t>
            </a:r>
            <a:r>
              <a:rPr sz="1400" i="1" spc="-5" dirty="0">
                <a:latin typeface="Arial"/>
                <a:cs typeface="Arial"/>
              </a:rPr>
              <a:t>An Empirical Exploration of  Recurrent Network</a:t>
            </a:r>
            <a:r>
              <a:rPr sz="1400" i="1" spc="-13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Architectures,  </a:t>
            </a:r>
            <a:r>
              <a:rPr sz="1400" dirty="0">
                <a:latin typeface="Arial"/>
                <a:cs typeface="Arial"/>
              </a:rPr>
              <a:t>Jozefowicz </a:t>
            </a:r>
            <a:r>
              <a:rPr sz="1400" spc="-5" dirty="0">
                <a:latin typeface="Arial"/>
                <a:cs typeface="Arial"/>
              </a:rPr>
              <a:t>et al.,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2015]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61736" y="971550"/>
            <a:ext cx="2819399" cy="3352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424475" y="816212"/>
            <a:ext cx="404241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GRU </a:t>
            </a:r>
            <a:r>
              <a:rPr sz="1400" spc="-5" dirty="0">
                <a:latin typeface="Arial"/>
                <a:cs typeface="Arial"/>
              </a:rPr>
              <a:t>[</a:t>
            </a:r>
            <a:r>
              <a:rPr sz="1400" i="1" spc="-5" dirty="0">
                <a:latin typeface="Arial"/>
                <a:cs typeface="Arial"/>
              </a:rPr>
              <a:t>Learning phrase </a:t>
            </a:r>
            <a:r>
              <a:rPr sz="1400" i="1" dirty="0">
                <a:latin typeface="Arial"/>
                <a:cs typeface="Arial"/>
              </a:rPr>
              <a:t>representations </a:t>
            </a:r>
            <a:r>
              <a:rPr sz="1400" i="1" spc="-5" dirty="0">
                <a:latin typeface="Arial"/>
                <a:cs typeface="Arial"/>
              </a:rPr>
              <a:t>using </a:t>
            </a:r>
            <a:r>
              <a:rPr sz="1400" i="1" dirty="0">
                <a:latin typeface="Arial"/>
                <a:cs typeface="Arial"/>
              </a:rPr>
              <a:t>rnn  </a:t>
            </a:r>
            <a:r>
              <a:rPr sz="1400" i="1" spc="-5" dirty="0">
                <a:latin typeface="Arial"/>
                <a:cs typeface="Arial"/>
              </a:rPr>
              <a:t>encoder-decoder for </a:t>
            </a:r>
            <a:r>
              <a:rPr sz="1400" i="1" dirty="0">
                <a:latin typeface="Arial"/>
                <a:cs typeface="Arial"/>
              </a:rPr>
              <a:t>statistical machine </a:t>
            </a:r>
            <a:r>
              <a:rPr sz="1400" i="1" spc="-5" dirty="0">
                <a:latin typeface="Arial"/>
                <a:cs typeface="Arial"/>
              </a:rPr>
              <a:t>translation</a:t>
            </a:r>
            <a:r>
              <a:rPr sz="1400" spc="-5" dirty="0">
                <a:latin typeface="Arial"/>
                <a:cs typeface="Arial"/>
              </a:rPr>
              <a:t>,  Cho et al.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2014]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9836" y="1600518"/>
            <a:ext cx="3704743" cy="1258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96456" y="4713450"/>
            <a:ext cx="4749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93</a:t>
            </a:fld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16A2A2-A15C-4FE9-A873-71ADAB6A2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581620"/>
            <a:ext cx="6048375" cy="2722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643F0-B195-46AD-9B32-21EC323DD465}"/>
              </a:ext>
            </a:extLst>
          </p:cNvPr>
          <p:cNvSpPr txBox="1"/>
          <p:nvPr/>
        </p:nvSpPr>
        <p:spPr>
          <a:xfrm>
            <a:off x="457200" y="4897279"/>
            <a:ext cx="6186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Empirical Evaluation of Gated Recurrent Neural Networks on Sequence Modeling , Chung et el, 2014</a:t>
            </a:r>
            <a:endParaRPr lang="ko-KR" altLang="en-US" sz="1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0D6F30-74BB-4579-A3D4-782AFA41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25" y="85107"/>
            <a:ext cx="6616065" cy="369332"/>
          </a:xfrm>
        </p:spPr>
        <p:txBody>
          <a:bodyPr/>
          <a:lstStyle/>
          <a:p>
            <a:r>
              <a:rPr lang="en-US" altLang="ko-KR" dirty="0"/>
              <a:t>LSTM</a:t>
            </a:r>
            <a:r>
              <a:rPr lang="ko-KR" altLang="en-US" dirty="0"/>
              <a:t> </a:t>
            </a:r>
            <a:r>
              <a:rPr lang="en-US" altLang="ko-KR" dirty="0"/>
              <a:t>/ GRU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B02B24-7956-453B-88ED-FDF86B6DF677}"/>
              </a:ext>
            </a:extLst>
          </p:cNvPr>
          <p:cNvSpPr/>
          <p:nvPr/>
        </p:nvSpPr>
        <p:spPr>
          <a:xfrm>
            <a:off x="457200" y="363855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/>
              <a:t>forget gate</a:t>
            </a:r>
            <a:r>
              <a:rPr lang="ko-KR" altLang="en-US" dirty="0"/>
              <a:t>가 </a:t>
            </a:r>
            <a:r>
              <a:rPr lang="en-US" altLang="ko-KR" dirty="0"/>
              <a:t>z(update gate)</a:t>
            </a:r>
            <a:r>
              <a:rPr lang="ko-KR" altLang="en-US" dirty="0"/>
              <a:t>와 </a:t>
            </a:r>
            <a:r>
              <a:rPr lang="en-US" altLang="ko-KR" dirty="0"/>
              <a:t>r(reset gate)</a:t>
            </a:r>
            <a:r>
              <a:rPr lang="ko-KR" altLang="en-US" dirty="0"/>
              <a:t>으로 나누어짐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cell state</a:t>
            </a:r>
            <a:r>
              <a:rPr lang="ko-KR" altLang="en-US" dirty="0"/>
              <a:t> </a:t>
            </a:r>
            <a:r>
              <a:rPr lang="ko-KR" altLang="en-US" dirty="0" err="1"/>
              <a:t>안쓰고</a:t>
            </a:r>
            <a:r>
              <a:rPr lang="ko-KR" altLang="en-US" dirty="0"/>
              <a:t> </a:t>
            </a:r>
            <a:r>
              <a:rPr lang="en-US" altLang="ko-KR" dirty="0"/>
              <a:t>hidden state</a:t>
            </a:r>
            <a:r>
              <a:rPr lang="ko-KR" altLang="en-US" dirty="0"/>
              <a:t>만 사용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40BA07-7B92-48EB-A2F0-2C79AD6131BC}"/>
              </a:ext>
            </a:extLst>
          </p:cNvPr>
          <p:cNvCxnSpPr/>
          <p:nvPr/>
        </p:nvCxnSpPr>
        <p:spPr>
          <a:xfrm>
            <a:off x="5257800" y="4095750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4527DC-A4CC-47D2-AA95-2CD5F6972415}"/>
              </a:ext>
            </a:extLst>
          </p:cNvPr>
          <p:cNvSpPr txBox="1"/>
          <p:nvPr/>
        </p:nvSpPr>
        <p:spPr>
          <a:xfrm>
            <a:off x="6754390" y="3710318"/>
            <a:ext cx="231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Computationally Efficient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3007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200" y="108384"/>
            <a:ext cx="77927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Recently in Natural Language </a:t>
            </a:r>
            <a:r>
              <a:rPr sz="3000" spc="-10" dirty="0"/>
              <a:t>Processing…  </a:t>
            </a:r>
            <a:r>
              <a:rPr sz="3000" spc="-5" dirty="0"/>
              <a:t>New paradigms for </a:t>
            </a:r>
            <a:r>
              <a:rPr sz="3000" dirty="0"/>
              <a:t>reasoning </a:t>
            </a:r>
            <a:r>
              <a:rPr sz="3000" spc="-5" dirty="0"/>
              <a:t>over</a:t>
            </a:r>
            <a:r>
              <a:rPr sz="3000" spc="-95" dirty="0"/>
              <a:t> </a:t>
            </a:r>
            <a:r>
              <a:rPr sz="3000" dirty="0"/>
              <a:t>sequences</a:t>
            </a:r>
          </a:p>
        </p:txBody>
      </p:sp>
      <p:sp>
        <p:nvSpPr>
          <p:cNvPr id="3" name="object 3"/>
          <p:cNvSpPr/>
          <p:nvPr/>
        </p:nvSpPr>
        <p:spPr>
          <a:xfrm>
            <a:off x="5590900" y="1142044"/>
            <a:ext cx="2311374" cy="3358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[“Attention is all </a:t>
            </a:r>
            <a:r>
              <a:rPr dirty="0"/>
              <a:t>you </a:t>
            </a:r>
            <a:r>
              <a:rPr spc="-5" dirty="0"/>
              <a:t>need”, </a:t>
            </a:r>
            <a:r>
              <a:rPr spc="-15" dirty="0"/>
              <a:t>Vaswani </a:t>
            </a:r>
            <a:r>
              <a:rPr spc="-5" dirty="0"/>
              <a:t>et al.,</a:t>
            </a:r>
            <a:r>
              <a:rPr spc="-60" dirty="0"/>
              <a:t> </a:t>
            </a:r>
            <a:r>
              <a:rPr spc="-5" dirty="0"/>
              <a:t>2018]</a:t>
            </a:r>
          </a:p>
          <a:p>
            <a:pPr marL="308610" marR="607695" indent="-296545">
              <a:lnSpc>
                <a:spcPct val="101600"/>
              </a:lnSpc>
              <a:spcBef>
                <a:spcPts val="1614"/>
              </a:spcBef>
              <a:buChar char="-"/>
              <a:tabLst>
                <a:tab pos="308610" algn="l"/>
                <a:tab pos="309245" algn="l"/>
              </a:tabLst>
            </a:pP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New “Transformer” architecture no longer  processes inputs </a:t>
            </a:r>
            <a:r>
              <a:rPr sz="1600" i="0" dirty="0">
                <a:solidFill>
                  <a:srgbClr val="0000FF"/>
                </a:solidFill>
                <a:latin typeface="Arial"/>
                <a:cs typeface="Arial"/>
              </a:rPr>
              <a:t>sequentially; </a:t>
            </a: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instead it </a:t>
            </a:r>
            <a:r>
              <a:rPr sz="1600" i="0" dirty="0">
                <a:solidFill>
                  <a:srgbClr val="0000FF"/>
                </a:solidFill>
                <a:latin typeface="Arial"/>
                <a:cs typeface="Arial"/>
              </a:rPr>
              <a:t>can  </a:t>
            </a: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operate over inputs in </a:t>
            </a:r>
            <a:r>
              <a:rPr sz="1600" i="0" dirty="0">
                <a:solidFill>
                  <a:srgbClr val="0000FF"/>
                </a:solidFill>
                <a:latin typeface="Arial"/>
                <a:cs typeface="Arial"/>
              </a:rPr>
              <a:t>a sequence </a:t>
            </a: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in parallel  through an attention</a:t>
            </a:r>
            <a:r>
              <a:rPr sz="1600" i="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i="0" dirty="0">
                <a:solidFill>
                  <a:srgbClr val="0000FF"/>
                </a:solidFill>
                <a:latin typeface="Arial"/>
                <a:cs typeface="Arial"/>
              </a:rPr>
              <a:t>mechanism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00FF"/>
              </a:buClr>
              <a:buFont typeface="Arial"/>
              <a:buChar char="-"/>
            </a:pPr>
            <a:endParaRPr sz="1650" dirty="0">
              <a:latin typeface="Times New Roman"/>
              <a:cs typeface="Times New Roman"/>
            </a:endParaRPr>
          </a:p>
          <a:p>
            <a:pPr marL="308610" marR="556260" indent="-296545">
              <a:lnSpc>
                <a:spcPct val="101600"/>
              </a:lnSpc>
              <a:spcBef>
                <a:spcPts val="5"/>
              </a:spcBef>
              <a:buChar char="-"/>
              <a:tabLst>
                <a:tab pos="308610" algn="l"/>
                <a:tab pos="309245" algn="l"/>
              </a:tabLst>
            </a:pP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Has led to </a:t>
            </a:r>
            <a:r>
              <a:rPr sz="1600" i="0" dirty="0">
                <a:solidFill>
                  <a:srgbClr val="0000FF"/>
                </a:solidFill>
                <a:latin typeface="Arial"/>
                <a:cs typeface="Arial"/>
              </a:rPr>
              <a:t>many state-of-the-art results </a:t>
            </a: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and  pre-training in </a:t>
            </a:r>
            <a:r>
              <a:rPr sz="1600" i="0" spc="-55" dirty="0">
                <a:solidFill>
                  <a:srgbClr val="0000FF"/>
                </a:solidFill>
                <a:latin typeface="Arial"/>
                <a:cs typeface="Arial"/>
              </a:rPr>
              <a:t>NLP, </a:t>
            </a: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for </a:t>
            </a:r>
            <a:r>
              <a:rPr sz="1600" i="0" dirty="0">
                <a:solidFill>
                  <a:srgbClr val="0000FF"/>
                </a:solidFill>
                <a:latin typeface="Arial"/>
                <a:cs typeface="Arial"/>
              </a:rPr>
              <a:t>more </a:t>
            </a: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interest </a:t>
            </a:r>
            <a:r>
              <a:rPr sz="1600" i="0" dirty="0">
                <a:solidFill>
                  <a:srgbClr val="0000FF"/>
                </a:solidFill>
                <a:latin typeface="Arial"/>
                <a:cs typeface="Arial"/>
              </a:rPr>
              <a:t>see</a:t>
            </a:r>
            <a:r>
              <a:rPr sz="1600" i="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i="0" spc="-5" dirty="0">
                <a:solidFill>
                  <a:srgbClr val="0000FF"/>
                </a:solidFill>
                <a:latin typeface="Arial"/>
                <a:cs typeface="Arial"/>
              </a:rPr>
              <a:t>e.g.</a:t>
            </a:r>
            <a:endParaRPr sz="1600" dirty="0">
              <a:latin typeface="Arial"/>
              <a:cs typeface="Arial"/>
            </a:endParaRPr>
          </a:p>
          <a:p>
            <a:pPr marL="765810" marR="467995" lvl="1" indent="-296545">
              <a:lnSpc>
                <a:spcPct val="101600"/>
              </a:lnSpc>
              <a:buChar char="-"/>
              <a:tabLst>
                <a:tab pos="765810" algn="l"/>
                <a:tab pos="766445" algn="l"/>
              </a:tabLst>
            </a:pPr>
            <a:r>
              <a:rPr sz="1600" spc="-35" dirty="0">
                <a:solidFill>
                  <a:srgbClr val="0000FF"/>
                </a:solidFill>
                <a:latin typeface="Arial"/>
                <a:cs typeface="Arial"/>
              </a:rPr>
              <a:t>“BERT: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Pre-training of Deep Bidirectional  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Transformers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for Language  Understanding”, Devlin et al.,</a:t>
            </a:r>
            <a:r>
              <a:rPr sz="16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2018</a:t>
            </a:r>
            <a:endParaRPr sz="1600" dirty="0">
              <a:latin typeface="Arial"/>
              <a:cs typeface="Arial"/>
            </a:endParaRPr>
          </a:p>
          <a:p>
            <a:pPr marL="765810" lvl="1" indent="-296545">
              <a:lnSpc>
                <a:spcPct val="100000"/>
              </a:lnSpc>
              <a:spcBef>
                <a:spcPts val="25"/>
              </a:spcBef>
              <a:buChar char="-"/>
              <a:tabLst>
                <a:tab pos="765810" algn="l"/>
                <a:tab pos="766445" algn="l"/>
              </a:tabLst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OpenAI 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GPT-2,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Radford et al., 2018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70902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10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May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3000" spc="-15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Lecture 10</a:t>
            </a:r>
            <a:r>
              <a:rPr spc="-85" dirty="0"/>
              <a:t> </a:t>
            </a:r>
            <a:r>
              <a:rPr dirty="0"/>
              <a:t>-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/>
              <a:t>May </a:t>
            </a:r>
            <a:r>
              <a:rPr spc="-5" dirty="0"/>
              <a:t>2,</a:t>
            </a:r>
            <a:r>
              <a:rPr spc="-95" dirty="0"/>
              <a:t> </a:t>
            </a:r>
            <a:r>
              <a:rPr spc="-5" dirty="0"/>
              <a:t>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5225" y="4709660"/>
            <a:ext cx="44907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96456" y="4713450"/>
            <a:ext cx="4749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95</a:t>
            </a:fld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949</TotalTime>
  <Words>5498</Words>
  <Application>Microsoft Office PowerPoint</Application>
  <PresentationFormat>화면 슬라이드 쇼(16:9)</PresentationFormat>
  <Paragraphs>1381</Paragraphs>
  <Slides>95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1" baseType="lpstr">
      <vt:lpstr>DX시인과나</vt:lpstr>
      <vt:lpstr>MS PGothic</vt:lpstr>
      <vt:lpstr>Arial</vt:lpstr>
      <vt:lpstr>Calibri</vt:lpstr>
      <vt:lpstr>Times New Roman</vt:lpstr>
      <vt:lpstr>Office Theme</vt:lpstr>
      <vt:lpstr>Lecture 10:  Recurrent Neural Networks</vt:lpstr>
      <vt:lpstr>“Vanilla” Neural Network</vt:lpstr>
      <vt:lpstr>Recurrent Neural Networks: Process Sequences</vt:lpstr>
      <vt:lpstr>Recurrent Neural Networks: Process Sequences</vt:lpstr>
      <vt:lpstr>Recurrent Neural Networks: Process Sequences</vt:lpstr>
      <vt:lpstr>Recurrent Neural Networks: Process Sequences</vt:lpstr>
      <vt:lpstr>Sequential Processing of Non-Sequence Data</vt:lpstr>
      <vt:lpstr>Sequential Processing of Non-Sequence Data Generate images one piece at a time!</vt:lpstr>
      <vt:lpstr>Recurrent Neural Network</vt:lpstr>
      <vt:lpstr>Recurrent Neural Network</vt:lpstr>
      <vt:lpstr>Recurrent Neural Network</vt:lpstr>
      <vt:lpstr>(Simple) Recurrent Neural Network The state consists of a single “hidden” vector h:</vt:lpstr>
      <vt:lpstr>Why tanh not sigmoid?</vt:lpstr>
      <vt:lpstr>PowerPoint 프레젠테이션</vt:lpstr>
      <vt:lpstr>RNN: Computational Graph</vt:lpstr>
      <vt:lpstr>RNN: Computational Graph</vt:lpstr>
      <vt:lpstr>RNN: Computational Graph</vt:lpstr>
      <vt:lpstr>RNN: Computational Graph</vt:lpstr>
      <vt:lpstr>RNN: Computational Graph: Many to Many</vt:lpstr>
      <vt:lpstr>RNN: Computational Graph: Many to Many</vt:lpstr>
      <vt:lpstr>RNN: Computational Graph: Many to Many</vt:lpstr>
      <vt:lpstr>RNN: Computational Graph: Many to One</vt:lpstr>
      <vt:lpstr>RNN: Computational Graph: One to Many</vt:lpstr>
      <vt:lpstr>Sequence to Sequence: Many-to-one +  one-to-many</vt:lpstr>
      <vt:lpstr>Sequence to Sequence: Many-to-one +  one-to-many</vt:lpstr>
      <vt:lpstr>PowerPoint 프레젠테이션</vt:lpstr>
      <vt:lpstr>PowerPoint 프레젠테이션</vt:lpstr>
      <vt:lpstr>PowerPoint 프레젠테이션</vt:lpstr>
      <vt:lpstr>Example:  Character-level  Language Model  Sampling</vt:lpstr>
      <vt:lpstr>Example:  Character-level  Language Model  Sampling</vt:lpstr>
      <vt:lpstr>Example:  Character-level  Language Model  Sampling</vt:lpstr>
      <vt:lpstr>Example:  Character-level  Language Model  Sampling</vt:lpstr>
      <vt:lpstr>Backpropagation through time</vt:lpstr>
      <vt:lpstr>Truncated Backpropagation through time</vt:lpstr>
      <vt:lpstr>Truncated Backpropagation through time</vt:lpstr>
      <vt:lpstr>PowerPoint 프레젠테이션</vt:lpstr>
      <vt:lpstr>min-char-rnn.py gist: 112 lines of Python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Generated  C code</vt:lpstr>
      <vt:lpstr>PowerPoint 프레젠테이션</vt:lpstr>
      <vt:lpstr>PowerPoint 프레젠테이션</vt:lpstr>
      <vt:lpstr>Searching for interpretable cells</vt:lpstr>
      <vt:lpstr>Searching for interpretable cells</vt:lpstr>
      <vt:lpstr>Searching for interpretable cells</vt:lpstr>
      <vt:lpstr>Searching for interpretable cells</vt:lpstr>
      <vt:lpstr>PowerPoint 프레젠테이션</vt:lpstr>
      <vt:lpstr>PowerPoint 프레젠테이션</vt:lpstr>
      <vt:lpstr>PowerPoint 프레젠테이션</vt:lpstr>
      <vt:lpstr>Image Captioning</vt:lpstr>
      <vt:lpstr>Recurrent Neural Network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Image Captioning: Example Results</vt:lpstr>
      <vt:lpstr>Image Captioning: Failure Cases</vt:lpstr>
      <vt:lpstr>PowerPoint 프레젠테이션</vt:lpstr>
      <vt:lpstr>Image Captioning with Attention</vt:lpstr>
      <vt:lpstr>Image Captioning with Attention</vt:lpstr>
      <vt:lpstr>Image Captioning with Attention</vt:lpstr>
      <vt:lpstr>Image Captioning with Attention</vt:lpstr>
      <vt:lpstr>Image Captioning with Attention</vt:lpstr>
      <vt:lpstr>Image Captioning with Attention</vt:lpstr>
      <vt:lpstr>Image Captioning with Attention</vt:lpstr>
      <vt:lpstr>Image Captioning with Attention</vt:lpstr>
      <vt:lpstr>Soft Attention and Hard Attention</vt:lpstr>
      <vt:lpstr>Image Captioning with Attention</vt:lpstr>
      <vt:lpstr>Visual Question Answering</vt:lpstr>
      <vt:lpstr>Visual Question Answering: RNNs with Attention</vt:lpstr>
      <vt:lpstr>Multilayer RNNs</vt:lpstr>
      <vt:lpstr>Vanilla RNN Gradient Flow</vt:lpstr>
      <vt:lpstr>Vanilla RNN Gradient Flow</vt:lpstr>
      <vt:lpstr>Vanilla RNN Gradient Flow</vt:lpstr>
      <vt:lpstr>Vanilla RNN Gradient Flow</vt:lpstr>
      <vt:lpstr>Vanilla RNN Gradient Flow</vt:lpstr>
      <vt:lpstr>PowerPoint 프레젠테이션</vt:lpstr>
      <vt:lpstr>Long Short Term Memory (LSTM) [Hochreiter et al., 1997]</vt:lpstr>
      <vt:lpstr>LSTM 정리</vt:lpstr>
      <vt:lpstr>Long Short Term Memory (LSTM) [Hochreiter et al., 1997]</vt:lpstr>
      <vt:lpstr>Long Short Term Memory (LSTM): Gradient Flow</vt:lpstr>
      <vt:lpstr>Long Short Term Memory (LSTM): Gradient Flow</vt:lpstr>
      <vt:lpstr>Other RNN Variants</vt:lpstr>
      <vt:lpstr>LSTM / GRU</vt:lpstr>
      <vt:lpstr>Recently in Natural Language Processing…  New paradigms for reasoning over sequences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10:  Recurrent Neural Networks</dc:title>
  <dc:creator>limaries30</dc:creator>
  <cp:lastModifiedBy>임한동[ 학부재학 / 기계공학부 ]</cp:lastModifiedBy>
  <cp:revision>36</cp:revision>
  <dcterms:created xsi:type="dcterms:W3CDTF">2019-09-14T04:39:12Z</dcterms:created>
  <dcterms:modified xsi:type="dcterms:W3CDTF">2019-09-16T14:49:43Z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